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  <p:sldMasterId id="2147483691" r:id="rId5"/>
    <p:sldMasterId id="2147483704" r:id="rId6"/>
  </p:sldMasterIdLst>
  <p:notesMasterIdLst>
    <p:notesMasterId r:id="rId24"/>
  </p:notesMasterIdLst>
  <p:handoutMasterIdLst>
    <p:handoutMasterId r:id="rId25"/>
  </p:handoutMasterIdLst>
  <p:sldIdLst>
    <p:sldId id="256" r:id="rId7"/>
    <p:sldId id="483" r:id="rId8"/>
    <p:sldId id="422" r:id="rId9"/>
    <p:sldId id="477" r:id="rId10"/>
    <p:sldId id="491" r:id="rId11"/>
    <p:sldId id="480" r:id="rId12"/>
    <p:sldId id="486" r:id="rId13"/>
    <p:sldId id="485" r:id="rId14"/>
    <p:sldId id="493" r:id="rId15"/>
    <p:sldId id="487" r:id="rId16"/>
    <p:sldId id="475" r:id="rId17"/>
    <p:sldId id="474" r:id="rId18"/>
    <p:sldId id="488" r:id="rId19"/>
    <p:sldId id="478" r:id="rId20"/>
    <p:sldId id="489" r:id="rId21"/>
    <p:sldId id="449" r:id="rId22"/>
    <p:sldId id="49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2EE471C-D26A-4AD7-85D5-86169C210931}">
          <p14:sldIdLst>
            <p14:sldId id="256"/>
            <p14:sldId id="483"/>
            <p14:sldId id="422"/>
            <p14:sldId id="477"/>
            <p14:sldId id="491"/>
            <p14:sldId id="480"/>
            <p14:sldId id="486"/>
            <p14:sldId id="485"/>
            <p14:sldId id="493"/>
            <p14:sldId id="487"/>
            <p14:sldId id="475"/>
            <p14:sldId id="474"/>
            <p14:sldId id="488"/>
            <p14:sldId id="478"/>
            <p14:sldId id="489"/>
            <p14:sldId id="449"/>
            <p14:sldId id="4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F022119-8DC8-8E5C-79EA-BAD75891A41C}" name="Fontanez Sanchez, Miguel A" initials="FA" userId="S::miguel.a.fontanezsanchez@hud.gov::7d63ec6c-3ac9-44a8-99fc-5282f3783cb1" providerId="AD"/>
  <p188:author id="{F227171C-7997-1426-2718-7EF7D89C36A5}" name="Ruppel, Chad" initials="RC" userId="S::Chad.X.Ruppel@hud.gov::d7185f08-ff25-4745-a1ea-250edf0199cc" providerId="AD"/>
  <p188:author id="{ACF2D937-215D-3082-AEF7-323870AF1BF0}" name="Tafoya, Eva K" initials="TK" userId="S::eva.k.tafoya@hud.gov::8f70b40f-ee89-4616-a277-c0a9b69ffb5e" providerId="AD"/>
  <p188:author id="{DF20A33C-52EE-37F4-1B0D-E7F9B24B3CA7}" name="Johnson, Nathaniel" initials="JN" userId="S::Nathaniel.Johnson@hud.gov::bf5bd8fb-2788-4a30-a3ed-ec70b97b5a18" providerId="AD"/>
  <p188:author id="{C59E1841-1FE9-4C93-F6DF-BFEE92678453}" name="Griego, Mandy V" initials="GV" userId="S::mandy.v.griego@hud.gov::576f0306-c36c-43bd-ae1f-d16a49aefba5" providerId="AD"/>
  <p188:author id="{1A701549-2028-450B-FB78-26DB2D4D928A}" name="Hatch, Patrick J" initials="HJ" userId="S::patrick.j.hatch@hud.gov::452e8538-c146-4e80-894f-163ba07763d9" providerId="AD"/>
  <p188:author id="{C6732A6E-857F-62FB-DC2D-AC47065FEA10}" name="Griego, Mandy V" initials="GMV" userId="S::Mandy.V.Griego@hud.gov::576f0306-c36c-43bd-ae1f-d16a49aefba5" providerId="AD"/>
  <p188:author id="{BE4D2877-F503-B2F5-9BCD-A52F992B219A}" name="Ruppel, Chad" initials="RC" userId="S::chad.x.ruppel@hud.gov::4cd7462c-1b0b-42e5-b3bf-8652639ad50d" providerId="AD"/>
  <p188:author id="{A19BAF88-24B6-1240-CB95-200656EAAAE5}" name="Anderson, Lea E" initials="AE" userId="S::lea.e.anderson@hud.gov::6ca52ed6-879a-46a8-acda-1a75034b8495" providerId="AD"/>
  <p188:author id="{877A619A-546C-97E5-BE8D-F145B5F983D2}" name="Ruppel, Chad" initials="CR" userId="S::Chad.X.Ruppel@hud.gov::4cd7462c-1b0b-42e5-b3bf-8652639ad50d" providerId="AD"/>
  <p188:author id="{2C68F5A6-0EB7-3AB2-B699-F8D8915937A2}" name="Jones, Ryan E" initials="JRE" userId="S::Ryan.E.Jones@hud.gov::c3e7e8f0-cd80-480a-8734-886bf945cb72" providerId="AD"/>
  <p188:author id="{557409B5-1AE0-0109-A653-80DF57964F4E}" name="Johnson, Nathaniel" initials="JN" userId="S::nathaniel.johnson@hud.gov::bf5bd8fb-2788-4a30-a3ed-ec70b97b5a18" providerId="AD"/>
  <p188:author id="{786D2DBA-BF4C-9FEC-2B40-DEE6FC88D62D}" name="Rice, Douglas H" initials="RDH" userId="S::Douglas.H.Rice@hud.gov::f6f69b44-93dc-4884-b091-062b31555bed" providerId="AD"/>
  <p188:author id="{927AB9D6-31DB-59AC-5D69-F13C8E9447D2}" name="Tafoya, Eva K" initials="TEK" userId="S::Eva.K.Tafoya@hud.gov::8f70b40f-ee89-4616-a277-c0a9b69ffb5e" providerId="AD"/>
  <p188:author id="{FC3EB9F5-384E-D580-E515-4B44C54AED51}" name="Trochmann, Maren B" initials="MT" userId="S::Maren.Trochmann@hud.gov::2051709e-edd8-4b88-864d-68c68c093f5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erson, Lea E" initials="ALE" lastIdx="7" clrIdx="0">
    <p:extLst>
      <p:ext uri="{19B8F6BF-5375-455C-9EA6-DF929625EA0E}">
        <p15:presenceInfo xmlns:p15="http://schemas.microsoft.com/office/powerpoint/2012/main" userId="S::Lea.E.Anderson@hud.gov::6ca52ed6-879a-46a8-acda-1a75034b8495" providerId="AD"/>
      </p:ext>
    </p:extLst>
  </p:cmAuthor>
  <p:cmAuthor id="2" name="Lariccia, Michael" initials="LM" lastIdx="7" clrIdx="1">
    <p:extLst>
      <p:ext uri="{19B8F6BF-5375-455C-9EA6-DF929625EA0E}">
        <p15:presenceInfo xmlns:p15="http://schemas.microsoft.com/office/powerpoint/2012/main" userId="S::Michael.Lariccia@hud.gov::dc8a35d9-cbf3-46c0-b0f0-6fdb38c4e903" providerId="AD"/>
      </p:ext>
    </p:extLst>
  </p:cmAuthor>
  <p:cmAuthor id="3" name="Ruppel, Chad" initials="RC" lastIdx="10" clrIdx="2">
    <p:extLst>
      <p:ext uri="{19B8F6BF-5375-455C-9EA6-DF929625EA0E}">
        <p15:presenceInfo xmlns:p15="http://schemas.microsoft.com/office/powerpoint/2012/main" userId="S::chad.x.ruppel@hud.gov::4cd7462c-1b0b-42e5-b3bf-8652639ad50d" providerId="AD"/>
      </p:ext>
    </p:extLst>
  </p:cmAuthor>
  <p:cmAuthor id="4" name="Ruppel, Chad" initials="RC [2]" lastIdx="11" clrIdx="3">
    <p:extLst>
      <p:ext uri="{19B8F6BF-5375-455C-9EA6-DF929625EA0E}">
        <p15:presenceInfo xmlns:p15="http://schemas.microsoft.com/office/powerpoint/2012/main" userId="S::Chad.X.Ruppel@hud.gov::d7185f08-ff25-4745-a1ea-250edf0199cc" providerId="AD"/>
      </p:ext>
    </p:extLst>
  </p:cmAuthor>
  <p:cmAuthor id="5" name="Hatch, Patrick J" initials="HJ" lastIdx="1" clrIdx="4">
    <p:extLst>
      <p:ext uri="{19B8F6BF-5375-455C-9EA6-DF929625EA0E}">
        <p15:presenceInfo xmlns:p15="http://schemas.microsoft.com/office/powerpoint/2012/main" userId="S::patrick.j.hatch@hud.gov::452e8538-c146-4e80-894f-163ba07763d9" providerId="AD"/>
      </p:ext>
    </p:extLst>
  </p:cmAuthor>
  <p:cmAuthor id="6" name="Griego, Mandy V" initials="GMV" lastIdx="3" clrIdx="5">
    <p:extLst>
      <p:ext uri="{19B8F6BF-5375-455C-9EA6-DF929625EA0E}">
        <p15:presenceInfo xmlns:p15="http://schemas.microsoft.com/office/powerpoint/2012/main" userId="S::Mandy.V.Griego@hud.gov::576f0306-c36c-43bd-ae1f-d16a49aefba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FAD288-8367-4502-924A-7CCE12467C5D}" v="322" dt="2024-04-18T16:08:39.585"/>
    <p1510:client id="{CE423797-89D5-1A1C-8961-8F52C1A4A14D}" v="114" dt="2024-04-17T17:11:06.110"/>
    <p1510:client id="{EDD4A8B2-B62E-2A92-4A58-3B50FFFCFF91}" v="1" dt="2024-04-18T17:57:06.6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rham, Steven R" userId="S::steven.r.durham@hud.gov::733bbea1-ba0d-42a7-9068-ad16661d723c" providerId="AD" clId="Web-{EDD4A8B2-B62E-2A92-4A58-3B50FFFCFF91}"/>
    <pc:docChg chg="sldOrd">
      <pc:chgData name="Durham, Steven R" userId="S::steven.r.durham@hud.gov::733bbea1-ba0d-42a7-9068-ad16661d723c" providerId="AD" clId="Web-{EDD4A8B2-B62E-2A92-4A58-3B50FFFCFF91}" dt="2024-04-18T17:57:06.606" v="0"/>
      <pc:docMkLst>
        <pc:docMk/>
      </pc:docMkLst>
      <pc:sldChg chg="ord">
        <pc:chgData name="Durham, Steven R" userId="S::steven.r.durham@hud.gov::733bbea1-ba0d-42a7-9068-ad16661d723c" providerId="AD" clId="Web-{EDD4A8B2-B62E-2A92-4A58-3B50FFFCFF91}" dt="2024-04-18T17:57:06.606" v="0"/>
        <pc:sldMkLst>
          <pc:docMk/>
          <pc:sldMk cId="1605609196" sldId="422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65818B-80BB-4303-86EF-B66D7E7B767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20B7E0-8207-4E1F-B08C-A813CA0B920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Improve FYI and FUP-Y leasing.</a:t>
          </a:r>
        </a:p>
      </dgm:t>
    </dgm:pt>
    <dgm:pt modelId="{31C5B22F-4890-49D5-834C-51DEE3A008FA}" type="parTrans" cxnId="{30CEE296-9AD9-4338-BA74-194EEA47EFAF}">
      <dgm:prSet/>
      <dgm:spPr/>
      <dgm:t>
        <a:bodyPr/>
        <a:lstStyle/>
        <a:p>
          <a:endParaRPr lang="en-US"/>
        </a:p>
      </dgm:t>
    </dgm:pt>
    <dgm:pt modelId="{B0EC67AA-889D-455F-8A33-13DC53996F96}" type="sibTrans" cxnId="{30CEE296-9AD9-4338-BA74-194EEA47EFAF}">
      <dgm:prSet/>
      <dgm:spPr/>
      <dgm:t>
        <a:bodyPr/>
        <a:lstStyle/>
        <a:p>
          <a:endParaRPr lang="en-US"/>
        </a:p>
      </dgm:t>
    </dgm:pt>
    <dgm:pt modelId="{89CC79D0-BF2A-4B20-8AC0-913DB7345F2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Enhance local collaboration and strengthen community partnerships.</a:t>
          </a:r>
        </a:p>
      </dgm:t>
    </dgm:pt>
    <dgm:pt modelId="{85A88473-631A-4890-BCDA-E4F17BE387E5}" type="parTrans" cxnId="{ED0CB25C-D23A-4ADE-83BE-1C0843887291}">
      <dgm:prSet/>
      <dgm:spPr/>
      <dgm:t>
        <a:bodyPr/>
        <a:lstStyle/>
        <a:p>
          <a:endParaRPr lang="en-US"/>
        </a:p>
      </dgm:t>
    </dgm:pt>
    <dgm:pt modelId="{3DE0FA92-38C7-440C-B699-6408719C82A4}" type="sibTrans" cxnId="{ED0CB25C-D23A-4ADE-83BE-1C0843887291}">
      <dgm:prSet/>
      <dgm:spPr/>
      <dgm:t>
        <a:bodyPr/>
        <a:lstStyle/>
        <a:p>
          <a:endParaRPr lang="en-US"/>
        </a:p>
      </dgm:t>
    </dgm:pt>
    <dgm:pt modelId="{C4A5831A-8CF4-4792-AD87-AC9CDB0BBC0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Center equity and youth with lived experience.</a:t>
          </a:r>
        </a:p>
      </dgm:t>
    </dgm:pt>
    <dgm:pt modelId="{7385F4F2-7F4D-45C5-89B5-9DCEA9060A91}" type="parTrans" cxnId="{DDE85E4E-49CB-4943-AA83-E5FEDE42E7AB}">
      <dgm:prSet/>
      <dgm:spPr/>
      <dgm:t>
        <a:bodyPr/>
        <a:lstStyle/>
        <a:p>
          <a:endParaRPr lang="en-US"/>
        </a:p>
      </dgm:t>
    </dgm:pt>
    <dgm:pt modelId="{3AD164BB-1755-48D7-97B3-61A8E678F6DB}" type="sibTrans" cxnId="{DDE85E4E-49CB-4943-AA83-E5FEDE42E7AB}">
      <dgm:prSet/>
      <dgm:spPr/>
      <dgm:t>
        <a:bodyPr/>
        <a:lstStyle/>
        <a:p>
          <a:endParaRPr lang="en-US"/>
        </a:p>
      </dgm:t>
    </dgm:pt>
    <dgm:pt modelId="{00CC3229-E2F1-48B8-B6F4-32283E6D6A2D}" type="pres">
      <dgm:prSet presAssocID="{2265818B-80BB-4303-86EF-B66D7E7B767C}" presName="root" presStyleCnt="0">
        <dgm:presLayoutVars>
          <dgm:dir/>
          <dgm:resizeHandles val="exact"/>
        </dgm:presLayoutVars>
      </dgm:prSet>
      <dgm:spPr/>
    </dgm:pt>
    <dgm:pt modelId="{AF955EA6-6384-4C16-A431-5C2EE2BACDF5}" type="pres">
      <dgm:prSet presAssocID="{9120B7E0-8207-4E1F-B08C-A813CA0B920C}" presName="compNode" presStyleCnt="0"/>
      <dgm:spPr/>
    </dgm:pt>
    <dgm:pt modelId="{3B8EC8EF-7BF8-4E53-92BF-2E708813231D}" type="pres">
      <dgm:prSet presAssocID="{9120B7E0-8207-4E1F-B08C-A813CA0B920C}" presName="bgRect" presStyleLbl="bgShp" presStyleIdx="0" presStyleCnt="3"/>
      <dgm:spPr/>
    </dgm:pt>
    <dgm:pt modelId="{4515C943-80B0-49A9-A825-55276BBF0720}" type="pres">
      <dgm:prSet presAssocID="{9120B7E0-8207-4E1F-B08C-A813CA0B920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graph with upward trend with solid fill"/>
        </a:ext>
      </dgm:extLst>
    </dgm:pt>
    <dgm:pt modelId="{02195A1D-6412-4381-98D5-864F1111EF25}" type="pres">
      <dgm:prSet presAssocID="{9120B7E0-8207-4E1F-B08C-A813CA0B920C}" presName="spaceRect" presStyleCnt="0"/>
      <dgm:spPr/>
    </dgm:pt>
    <dgm:pt modelId="{72326409-30C8-4B52-9F49-83570C2088FA}" type="pres">
      <dgm:prSet presAssocID="{9120B7E0-8207-4E1F-B08C-A813CA0B920C}" presName="parTx" presStyleLbl="revTx" presStyleIdx="0" presStyleCnt="3">
        <dgm:presLayoutVars>
          <dgm:chMax val="0"/>
          <dgm:chPref val="0"/>
        </dgm:presLayoutVars>
      </dgm:prSet>
      <dgm:spPr/>
    </dgm:pt>
    <dgm:pt modelId="{5FA7683F-C7EF-4C02-A923-1CCFA6AB3200}" type="pres">
      <dgm:prSet presAssocID="{B0EC67AA-889D-455F-8A33-13DC53996F96}" presName="sibTrans" presStyleCnt="0"/>
      <dgm:spPr/>
    </dgm:pt>
    <dgm:pt modelId="{9FAAC1C3-910A-4CCB-A60F-C37E5E88ADE0}" type="pres">
      <dgm:prSet presAssocID="{89CC79D0-BF2A-4B20-8AC0-913DB7345F26}" presName="compNode" presStyleCnt="0"/>
      <dgm:spPr/>
    </dgm:pt>
    <dgm:pt modelId="{4A8BB2DF-87AC-4A6B-9D5D-9A6F721AF6EB}" type="pres">
      <dgm:prSet presAssocID="{89CC79D0-BF2A-4B20-8AC0-913DB7345F26}" presName="bgRect" presStyleLbl="bgShp" presStyleIdx="1" presStyleCnt="3"/>
      <dgm:spPr/>
    </dgm:pt>
    <dgm:pt modelId="{34024C43-A675-4313-92DE-C25A73BA3D5F}" type="pres">
      <dgm:prSet presAssocID="{89CC79D0-BF2A-4B20-8AC0-913DB7345F2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3268875F-F813-4F88-94E5-EC3C4FFFD94E}" type="pres">
      <dgm:prSet presAssocID="{89CC79D0-BF2A-4B20-8AC0-913DB7345F26}" presName="spaceRect" presStyleCnt="0"/>
      <dgm:spPr/>
    </dgm:pt>
    <dgm:pt modelId="{5015FC5C-FB9C-497A-A3CC-2D19290BBD8C}" type="pres">
      <dgm:prSet presAssocID="{89CC79D0-BF2A-4B20-8AC0-913DB7345F26}" presName="parTx" presStyleLbl="revTx" presStyleIdx="1" presStyleCnt="3">
        <dgm:presLayoutVars>
          <dgm:chMax val="0"/>
          <dgm:chPref val="0"/>
        </dgm:presLayoutVars>
      </dgm:prSet>
      <dgm:spPr/>
    </dgm:pt>
    <dgm:pt modelId="{B75222A4-2559-4DF1-B083-69FAFDA2A1D5}" type="pres">
      <dgm:prSet presAssocID="{3DE0FA92-38C7-440C-B699-6408719C82A4}" presName="sibTrans" presStyleCnt="0"/>
      <dgm:spPr/>
    </dgm:pt>
    <dgm:pt modelId="{916F02BC-5FB3-4E7A-ACD6-7E38D2E41CC5}" type="pres">
      <dgm:prSet presAssocID="{C4A5831A-8CF4-4792-AD87-AC9CDB0BBC0D}" presName="compNode" presStyleCnt="0"/>
      <dgm:spPr/>
    </dgm:pt>
    <dgm:pt modelId="{6CC8D95E-9DC8-4A06-B0F0-B94BE3576541}" type="pres">
      <dgm:prSet presAssocID="{C4A5831A-8CF4-4792-AD87-AC9CDB0BBC0D}" presName="bgRect" presStyleLbl="bgShp" presStyleIdx="2" presStyleCnt="3"/>
      <dgm:spPr/>
    </dgm:pt>
    <dgm:pt modelId="{C691B05F-65AE-4096-A50B-1241604FA8DB}" type="pres">
      <dgm:prSet presAssocID="{C4A5831A-8CF4-4792-AD87-AC9CDB0BBC0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ildren with solid fill"/>
        </a:ext>
      </dgm:extLst>
    </dgm:pt>
    <dgm:pt modelId="{048D8419-5B04-45A0-9A54-62628E3F996E}" type="pres">
      <dgm:prSet presAssocID="{C4A5831A-8CF4-4792-AD87-AC9CDB0BBC0D}" presName="spaceRect" presStyleCnt="0"/>
      <dgm:spPr/>
    </dgm:pt>
    <dgm:pt modelId="{B6754D4B-476E-4BA8-B040-FC68C0C04C3D}" type="pres">
      <dgm:prSet presAssocID="{C4A5831A-8CF4-4792-AD87-AC9CDB0BBC0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490AF11-6DA7-4481-866E-B7256D2C2352}" type="presOf" srcId="{C4A5831A-8CF4-4792-AD87-AC9CDB0BBC0D}" destId="{B6754D4B-476E-4BA8-B040-FC68C0C04C3D}" srcOrd="0" destOrd="0" presId="urn:microsoft.com/office/officeart/2018/2/layout/IconVerticalSolidList"/>
    <dgm:cxn modelId="{9A010E27-735E-4D47-A80E-8300BF9A987E}" type="presOf" srcId="{89CC79D0-BF2A-4B20-8AC0-913DB7345F26}" destId="{5015FC5C-FB9C-497A-A3CC-2D19290BBD8C}" srcOrd="0" destOrd="0" presId="urn:microsoft.com/office/officeart/2018/2/layout/IconVerticalSolidList"/>
    <dgm:cxn modelId="{ED0CB25C-D23A-4ADE-83BE-1C0843887291}" srcId="{2265818B-80BB-4303-86EF-B66D7E7B767C}" destId="{89CC79D0-BF2A-4B20-8AC0-913DB7345F26}" srcOrd="1" destOrd="0" parTransId="{85A88473-631A-4890-BCDA-E4F17BE387E5}" sibTransId="{3DE0FA92-38C7-440C-B699-6408719C82A4}"/>
    <dgm:cxn modelId="{F6A9276A-3D4A-44D3-8B41-94A5CEB73110}" type="presOf" srcId="{9120B7E0-8207-4E1F-B08C-A813CA0B920C}" destId="{72326409-30C8-4B52-9F49-83570C2088FA}" srcOrd="0" destOrd="0" presId="urn:microsoft.com/office/officeart/2018/2/layout/IconVerticalSolidList"/>
    <dgm:cxn modelId="{DDE85E4E-49CB-4943-AA83-E5FEDE42E7AB}" srcId="{2265818B-80BB-4303-86EF-B66D7E7B767C}" destId="{C4A5831A-8CF4-4792-AD87-AC9CDB0BBC0D}" srcOrd="2" destOrd="0" parTransId="{7385F4F2-7F4D-45C5-89B5-9DCEA9060A91}" sibTransId="{3AD164BB-1755-48D7-97B3-61A8E678F6DB}"/>
    <dgm:cxn modelId="{30CEE296-9AD9-4338-BA74-194EEA47EFAF}" srcId="{2265818B-80BB-4303-86EF-B66D7E7B767C}" destId="{9120B7E0-8207-4E1F-B08C-A813CA0B920C}" srcOrd="0" destOrd="0" parTransId="{31C5B22F-4890-49D5-834C-51DEE3A008FA}" sibTransId="{B0EC67AA-889D-455F-8A33-13DC53996F96}"/>
    <dgm:cxn modelId="{1DF1DBAF-E2D8-47DB-A525-DC9F2EC39472}" type="presOf" srcId="{2265818B-80BB-4303-86EF-B66D7E7B767C}" destId="{00CC3229-E2F1-48B8-B6F4-32283E6D6A2D}" srcOrd="0" destOrd="0" presId="urn:microsoft.com/office/officeart/2018/2/layout/IconVerticalSolidList"/>
    <dgm:cxn modelId="{5E8264AD-1CBD-43A6-A45C-D3AFCB5FB0D6}" type="presParOf" srcId="{00CC3229-E2F1-48B8-B6F4-32283E6D6A2D}" destId="{AF955EA6-6384-4C16-A431-5C2EE2BACDF5}" srcOrd="0" destOrd="0" presId="urn:microsoft.com/office/officeart/2018/2/layout/IconVerticalSolidList"/>
    <dgm:cxn modelId="{357F099D-E79B-4558-9DAF-E8EE76823ADA}" type="presParOf" srcId="{AF955EA6-6384-4C16-A431-5C2EE2BACDF5}" destId="{3B8EC8EF-7BF8-4E53-92BF-2E708813231D}" srcOrd="0" destOrd="0" presId="urn:microsoft.com/office/officeart/2018/2/layout/IconVerticalSolidList"/>
    <dgm:cxn modelId="{7C0A726B-5C5D-4871-B8B1-74C0F5818CA3}" type="presParOf" srcId="{AF955EA6-6384-4C16-A431-5C2EE2BACDF5}" destId="{4515C943-80B0-49A9-A825-55276BBF0720}" srcOrd="1" destOrd="0" presId="urn:microsoft.com/office/officeart/2018/2/layout/IconVerticalSolidList"/>
    <dgm:cxn modelId="{CDBF2E5E-6A7A-4B56-9942-535539988E57}" type="presParOf" srcId="{AF955EA6-6384-4C16-A431-5C2EE2BACDF5}" destId="{02195A1D-6412-4381-98D5-864F1111EF25}" srcOrd="2" destOrd="0" presId="urn:microsoft.com/office/officeart/2018/2/layout/IconVerticalSolidList"/>
    <dgm:cxn modelId="{2B046442-899B-4C3C-A321-F91106E056F4}" type="presParOf" srcId="{AF955EA6-6384-4C16-A431-5C2EE2BACDF5}" destId="{72326409-30C8-4B52-9F49-83570C2088FA}" srcOrd="3" destOrd="0" presId="urn:microsoft.com/office/officeart/2018/2/layout/IconVerticalSolidList"/>
    <dgm:cxn modelId="{446F87E1-A346-4497-B017-CFD505EEAB53}" type="presParOf" srcId="{00CC3229-E2F1-48B8-B6F4-32283E6D6A2D}" destId="{5FA7683F-C7EF-4C02-A923-1CCFA6AB3200}" srcOrd="1" destOrd="0" presId="urn:microsoft.com/office/officeart/2018/2/layout/IconVerticalSolidList"/>
    <dgm:cxn modelId="{CA3FA0AB-E475-46D0-B548-C1CE115F7959}" type="presParOf" srcId="{00CC3229-E2F1-48B8-B6F4-32283E6D6A2D}" destId="{9FAAC1C3-910A-4CCB-A60F-C37E5E88ADE0}" srcOrd="2" destOrd="0" presId="urn:microsoft.com/office/officeart/2018/2/layout/IconVerticalSolidList"/>
    <dgm:cxn modelId="{E8BB212D-9388-4585-BC5D-4D627BE3CF9E}" type="presParOf" srcId="{9FAAC1C3-910A-4CCB-A60F-C37E5E88ADE0}" destId="{4A8BB2DF-87AC-4A6B-9D5D-9A6F721AF6EB}" srcOrd="0" destOrd="0" presId="urn:microsoft.com/office/officeart/2018/2/layout/IconVerticalSolidList"/>
    <dgm:cxn modelId="{8A6FDBAC-4EE5-4FFF-BA19-4651A2E544B3}" type="presParOf" srcId="{9FAAC1C3-910A-4CCB-A60F-C37E5E88ADE0}" destId="{34024C43-A675-4313-92DE-C25A73BA3D5F}" srcOrd="1" destOrd="0" presId="urn:microsoft.com/office/officeart/2018/2/layout/IconVerticalSolidList"/>
    <dgm:cxn modelId="{B703EC7D-A166-4002-BFFB-8871758EE7C4}" type="presParOf" srcId="{9FAAC1C3-910A-4CCB-A60F-C37E5E88ADE0}" destId="{3268875F-F813-4F88-94E5-EC3C4FFFD94E}" srcOrd="2" destOrd="0" presId="urn:microsoft.com/office/officeart/2018/2/layout/IconVerticalSolidList"/>
    <dgm:cxn modelId="{11928962-664B-4028-A38F-D2959C5F066C}" type="presParOf" srcId="{9FAAC1C3-910A-4CCB-A60F-C37E5E88ADE0}" destId="{5015FC5C-FB9C-497A-A3CC-2D19290BBD8C}" srcOrd="3" destOrd="0" presId="urn:microsoft.com/office/officeart/2018/2/layout/IconVerticalSolidList"/>
    <dgm:cxn modelId="{5CBDFEC4-EEC9-4A9B-9EAA-E8141E336F5E}" type="presParOf" srcId="{00CC3229-E2F1-48B8-B6F4-32283E6D6A2D}" destId="{B75222A4-2559-4DF1-B083-69FAFDA2A1D5}" srcOrd="3" destOrd="0" presId="urn:microsoft.com/office/officeart/2018/2/layout/IconVerticalSolidList"/>
    <dgm:cxn modelId="{4724D1ED-FBD2-4605-9191-5FAB3AC06C0B}" type="presParOf" srcId="{00CC3229-E2F1-48B8-B6F4-32283E6D6A2D}" destId="{916F02BC-5FB3-4E7A-ACD6-7E38D2E41CC5}" srcOrd="4" destOrd="0" presId="urn:microsoft.com/office/officeart/2018/2/layout/IconVerticalSolidList"/>
    <dgm:cxn modelId="{15FC939D-761C-4BAA-8055-1E074271CA25}" type="presParOf" srcId="{916F02BC-5FB3-4E7A-ACD6-7E38D2E41CC5}" destId="{6CC8D95E-9DC8-4A06-B0F0-B94BE3576541}" srcOrd="0" destOrd="0" presId="urn:microsoft.com/office/officeart/2018/2/layout/IconVerticalSolidList"/>
    <dgm:cxn modelId="{18F8794C-2A4A-4048-B21D-03D43D795397}" type="presParOf" srcId="{916F02BC-5FB3-4E7A-ACD6-7E38D2E41CC5}" destId="{C691B05F-65AE-4096-A50B-1241604FA8DB}" srcOrd="1" destOrd="0" presId="urn:microsoft.com/office/officeart/2018/2/layout/IconVerticalSolidList"/>
    <dgm:cxn modelId="{205710BD-FCF5-4120-B0A8-AE84F5BDBE7D}" type="presParOf" srcId="{916F02BC-5FB3-4E7A-ACD6-7E38D2E41CC5}" destId="{048D8419-5B04-45A0-9A54-62628E3F996E}" srcOrd="2" destOrd="0" presId="urn:microsoft.com/office/officeart/2018/2/layout/IconVerticalSolidList"/>
    <dgm:cxn modelId="{ACD52773-8F73-431D-B3A2-7A95275F5F59}" type="presParOf" srcId="{916F02BC-5FB3-4E7A-ACD6-7E38D2E41CC5}" destId="{B6754D4B-476E-4BA8-B040-FC68C0C04C3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EC8EF-7BF8-4E53-92BF-2E708813231D}">
      <dsp:nvSpPr>
        <dsp:cNvPr id="0" name=""/>
        <dsp:cNvSpPr/>
      </dsp:nvSpPr>
      <dsp:spPr>
        <a:xfrm>
          <a:off x="0" y="472"/>
          <a:ext cx="5156317" cy="11062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15C943-80B0-49A9-A825-55276BBF0720}">
      <dsp:nvSpPr>
        <dsp:cNvPr id="0" name=""/>
        <dsp:cNvSpPr/>
      </dsp:nvSpPr>
      <dsp:spPr>
        <a:xfrm>
          <a:off x="334640" y="249378"/>
          <a:ext cx="608436" cy="6084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326409-30C8-4B52-9F49-83570C2088FA}">
      <dsp:nvSpPr>
        <dsp:cNvPr id="0" name=""/>
        <dsp:cNvSpPr/>
      </dsp:nvSpPr>
      <dsp:spPr>
        <a:xfrm>
          <a:off x="1277717" y="472"/>
          <a:ext cx="3878599" cy="1106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078" tIns="117078" rIns="117078" bIns="11707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Improve FYI and FUP-Y leasing.</a:t>
          </a:r>
        </a:p>
      </dsp:txBody>
      <dsp:txXfrm>
        <a:off x="1277717" y="472"/>
        <a:ext cx="3878599" cy="1106248"/>
      </dsp:txXfrm>
    </dsp:sp>
    <dsp:sp modelId="{4A8BB2DF-87AC-4A6B-9D5D-9A6F721AF6EB}">
      <dsp:nvSpPr>
        <dsp:cNvPr id="0" name=""/>
        <dsp:cNvSpPr/>
      </dsp:nvSpPr>
      <dsp:spPr>
        <a:xfrm>
          <a:off x="0" y="1383284"/>
          <a:ext cx="5156317" cy="11062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024C43-A675-4313-92DE-C25A73BA3D5F}">
      <dsp:nvSpPr>
        <dsp:cNvPr id="0" name=""/>
        <dsp:cNvSpPr/>
      </dsp:nvSpPr>
      <dsp:spPr>
        <a:xfrm>
          <a:off x="334640" y="1632190"/>
          <a:ext cx="608436" cy="6084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15FC5C-FB9C-497A-A3CC-2D19290BBD8C}">
      <dsp:nvSpPr>
        <dsp:cNvPr id="0" name=""/>
        <dsp:cNvSpPr/>
      </dsp:nvSpPr>
      <dsp:spPr>
        <a:xfrm>
          <a:off x="1277717" y="1383284"/>
          <a:ext cx="3878599" cy="1106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078" tIns="117078" rIns="117078" bIns="11707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Enhance local collaboration and strengthen community partnerships.</a:t>
          </a:r>
        </a:p>
      </dsp:txBody>
      <dsp:txXfrm>
        <a:off x="1277717" y="1383284"/>
        <a:ext cx="3878599" cy="1106248"/>
      </dsp:txXfrm>
    </dsp:sp>
    <dsp:sp modelId="{6CC8D95E-9DC8-4A06-B0F0-B94BE3576541}">
      <dsp:nvSpPr>
        <dsp:cNvPr id="0" name=""/>
        <dsp:cNvSpPr/>
      </dsp:nvSpPr>
      <dsp:spPr>
        <a:xfrm>
          <a:off x="0" y="2766095"/>
          <a:ext cx="5156317" cy="11062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1B05F-65AE-4096-A50B-1241604FA8DB}">
      <dsp:nvSpPr>
        <dsp:cNvPr id="0" name=""/>
        <dsp:cNvSpPr/>
      </dsp:nvSpPr>
      <dsp:spPr>
        <a:xfrm>
          <a:off x="334640" y="3015001"/>
          <a:ext cx="608436" cy="6084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54D4B-476E-4BA8-B040-FC68C0C04C3D}">
      <dsp:nvSpPr>
        <dsp:cNvPr id="0" name=""/>
        <dsp:cNvSpPr/>
      </dsp:nvSpPr>
      <dsp:spPr>
        <a:xfrm>
          <a:off x="1277717" y="2766095"/>
          <a:ext cx="3878599" cy="1106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078" tIns="117078" rIns="117078" bIns="11707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Center equity and youth with lived experience.</a:t>
          </a:r>
        </a:p>
      </dsp:txBody>
      <dsp:txXfrm>
        <a:off x="1277717" y="2766095"/>
        <a:ext cx="3878599" cy="1106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EFF65F-5B22-4408-873B-237A463D84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3C1CF1-54AA-4241-99F8-1BAD6BA445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91D86-6EC1-418D-98AF-23A91F8D5098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6E44B3-5AEC-4B52-B73E-9AD974B73E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BD95AA-5537-403C-99B6-2D66754E4E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BDC84-CC66-4992-8CA9-0CB8EA87F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11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5BE7C-D3F3-4187-A30D-6E70E58EC15E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6B9F1-83E9-4961-BA23-2D772E2B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35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Please ask your questions in the chat.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6B9F1-83E9-4961-BA23-2D772E2BE0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9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6B9F1-83E9-4961-BA23-2D772E2BE0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25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Maren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6B9F1-83E9-4961-BA23-2D772E2BE0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80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6B9F1-83E9-4961-BA23-2D772E2BE0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30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6B9F1-83E9-4961-BA23-2D772E2BE0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13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Molly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6B9F1-83E9-4961-BA23-2D772E2BE0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94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Going to help PD&amp;R – Future Policies – Share Best Practices</a:t>
            </a:r>
          </a:p>
          <a:p>
            <a:r>
              <a:rPr lang="en-US"/>
              <a:t>Help a lot of folks</a:t>
            </a:r>
          </a:p>
          <a:p>
            <a:r>
              <a:rPr lang="en-US"/>
              <a:t>No Deadline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6B9F1-83E9-4961-BA23-2D772E2BE0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18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June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Denver Office of Public Housing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DD464-B066-4FB3-9C31-4C31611BED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1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June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Denver Office of Public Housing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DD464-B066-4FB3-9C31-4C31611BED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63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June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Denver Office of Public Housing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DD464-B066-4FB3-9C31-4C31611BED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32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091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June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Denver Office of Public Housing</a:t>
            </a: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8229600" y="632619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575433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Aug/Sep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Denver Office of Public Housing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DD464-B066-4FB3-9C31-4C31611BED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850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Aug/Sep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Denver Office of Public Housing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DD464-B066-4FB3-9C31-4C31611BED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10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Aug/Sep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Denver Office of Public Housing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DD464-B066-4FB3-9C31-4C31611BED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430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Aug/Sep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Denver Office of Public Housing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DD464-B066-4FB3-9C31-4C31611BED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595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7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7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Aug/Sep 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Denver Office of Public Housing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DD464-B066-4FB3-9C31-4C31611BED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795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Aug/Sep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Denver Office of Public Housing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DD464-B066-4FB3-9C31-4C31611BED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023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Aug/Sep 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Denver Office of Public Housing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DD464-B066-4FB3-9C31-4C31611BED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784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June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Denver Office of Public Housing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DD464-B066-4FB3-9C31-4C31611BED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22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Aug/Sep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Denver Office of Public Housing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DD464-B066-4FB3-9C31-4C31611BED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56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Aug/Sep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Denver Office of Public Housing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DD464-B066-4FB3-9C31-4C31611BED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2713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Aug/Sep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Denver Office of Public Housing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DD464-B066-4FB3-9C31-4C31611BED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313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Aug/Sep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Denver Office of Public Housing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DD464-B066-4FB3-9C31-4C31611BED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7879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091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Aug/Sep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Denver Office of Public Housing</a:t>
            </a: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8229600" y="632619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5538582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ED64-4EDA-47EF-82F9-EB1A9DBE56D6}" type="datetime1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EB3F-4050-4176-9930-7DC63E68566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F7170E5-2196-C5FC-EB0A-C4998A90A7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470" y="4730260"/>
            <a:ext cx="1479908" cy="143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43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1F0C4F-850F-8005-3B56-4917B0DA1E1F}"/>
              </a:ext>
            </a:extLst>
          </p:cNvPr>
          <p:cNvSpPr/>
          <p:nvPr userDrawn="1"/>
        </p:nvSpPr>
        <p:spPr>
          <a:xfrm>
            <a:off x="1016000" y="1357746"/>
            <a:ext cx="10326255" cy="487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63785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27200"/>
            <a:ext cx="10058400" cy="41418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A4DB-49DB-47F4-B79C-F4C113FB4226}" type="datetime1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EB3F-4050-4176-9930-7DC63E68566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60A67D5-6F98-1E6F-53D9-E7BBA71B21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470" y="4730260"/>
            <a:ext cx="1479908" cy="143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709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9401-D596-4A7A-80F9-7BF9D7C39E63}" type="datetime1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EB3F-4050-4176-9930-7DC63E68566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0B0E77C-F466-0235-BFF3-B073E795B5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470" y="4730260"/>
            <a:ext cx="1479908" cy="143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2254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EFAAFF-37BF-07D2-429A-42C17CBAC859}"/>
              </a:ext>
            </a:extLst>
          </p:cNvPr>
          <p:cNvSpPr/>
          <p:nvPr userDrawn="1"/>
        </p:nvSpPr>
        <p:spPr>
          <a:xfrm>
            <a:off x="1016000" y="1357746"/>
            <a:ext cx="10326255" cy="487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711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F2C1-EF46-4895-B784-D1A51E53FFBF}" type="datetime1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EB3F-4050-4176-9930-7DC63E685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662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0BF3E57-4FF8-89E5-5C0A-5AF473514E1C}"/>
              </a:ext>
            </a:extLst>
          </p:cNvPr>
          <p:cNvSpPr/>
          <p:nvPr userDrawn="1"/>
        </p:nvSpPr>
        <p:spPr>
          <a:xfrm>
            <a:off x="1016000" y="1357746"/>
            <a:ext cx="10326255" cy="487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004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8240" y="1727377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8240" y="2463659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727377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5489" y="2463659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84140-F2BE-4848-92C9-EC6A00A065E7}" type="datetime1">
              <a:rPr lang="en-US" smtClean="0"/>
              <a:t>4/18/2024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EB3F-4050-4176-9930-7DC63E685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64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June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Denver Office of Public Housing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DD464-B066-4FB3-9C31-4C31611BED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6895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41AA-3BB7-4057-AB5A-35C52CE60F93}" type="datetime1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EB3F-4050-4176-9930-7DC63E685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034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79F-0B31-4696-88EB-A95356615073}" type="datetime1">
              <a:rPr lang="en-US" smtClean="0"/>
              <a:t>4/18/2024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EB3F-4050-4176-9930-7DC63E685662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4876F544-D45D-8584-45D1-6D5FCD325F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470" y="4730260"/>
            <a:ext cx="1479908" cy="143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558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0695B71-747C-4EB6-A870-B3E61941C31F}" type="datetime1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CDEB3F-4050-4176-9930-7DC63E68566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D1E9CE9-A190-EE09-9637-E3797F2DFC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470" y="4730260"/>
            <a:ext cx="1479908" cy="143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285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BE0B-E31C-45D8-8889-1A7688906C60}" type="datetime1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EB3F-4050-4176-9930-7DC63E685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557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2AA1-CADD-41C2-87A0-A17C3042ED16}" type="datetime1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EB3F-4050-4176-9930-7DC63E68566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AAC2FF1-B40C-3D53-338A-3A5EB5D245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470" y="4730260"/>
            <a:ext cx="1479908" cy="143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941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655E0-E3E2-44FF-BC9D-362C9AB31B4E}" type="datetime1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EB3F-4050-4176-9930-7DC63E685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70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June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Denver Office of Public Housing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DD464-B066-4FB3-9C31-4C31611BED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214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7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7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June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Denver Office of Public Housing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DD464-B066-4FB3-9C31-4C31611BED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321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June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Denver Office of Public Housing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DD464-B066-4FB3-9C31-4C31611BED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420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June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Denver Office of Public Housing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DD464-B066-4FB3-9C31-4C31611BED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656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June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Denver Office of Public Housing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DD464-B066-4FB3-9C31-4C31611BED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463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June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Denver Office of Public Housing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DD464-B066-4FB3-9C31-4C31611BED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628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1000">
              <a:schemeClr val="bg1">
                <a:tint val="80000"/>
                <a:satMod val="300000"/>
                <a:lumMod val="0"/>
                <a:lumOff val="1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June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Denver Office of Public Housing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9DD464-B066-4FB3-9C31-4C31611BED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55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1000">
              <a:schemeClr val="bg1">
                <a:tint val="80000"/>
                <a:satMod val="300000"/>
                <a:lumMod val="0"/>
                <a:lumOff val="1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Aug/Sep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Denver Office of Public Housing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9DD464-B066-4FB3-9C31-4C31611BED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07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F0169E1-4E19-459B-9F26-84E79661E773}" type="datetime1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3CDEB3F-4050-4176-9930-7DC63E68566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D6523FA-909A-7E42-BA97-568AEA71E2C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470" y="4730260"/>
            <a:ext cx="1479908" cy="143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7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d.gov/program_offices/cfo/gmomgmt/grantsinfo/fundingopp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hyperlink" Target="mailto:FYICompetitive@hud.gov" TargetMode="External"/><Relationship Id="rId5" Type="http://schemas.openxmlformats.org/officeDocument/2006/relationships/hyperlink" Target="https://www.hud.gov/program_offices/public_indian_housing/programs/hcv/fyi" TargetMode="External"/><Relationship Id="rId4" Type="http://schemas.openxmlformats.org/officeDocument/2006/relationships/hyperlink" Target="https://grants.gov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FYIConvenings@hud.gov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d.gov/sites/dfiles/OCHCO/documents/2024-10pihn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5" Type="http://schemas.openxmlformats.org/officeDocument/2006/relationships/hyperlink" Target="mailto:VASH@hud.gov" TargetMode="External"/><Relationship Id="rId4" Type="http://schemas.openxmlformats.org/officeDocument/2006/relationships/hyperlink" Target="https://www.hud.gov/program_offices/public_indian_housing/programs/hcv/vash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dmin_Fee_Project@hud.go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hud.gov/hcv" TargetMode="Externa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mailto:HCVUtilization@hud.gov" TargetMode="Externa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ud.gov/hcv" TargetMode="Externa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d.gov/Program_Offices/Public_Indian_Housing/Source_Income_Protection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F17CB-C06B-42B3-BF3A-AA74B4A1B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871" y="914401"/>
            <a:ext cx="9901084" cy="2774730"/>
          </a:xfrm>
        </p:spPr>
        <p:txBody>
          <a:bodyPr>
            <a:normAutofit/>
          </a:bodyPr>
          <a:lstStyle/>
          <a:p>
            <a:r>
              <a:rPr lang="en-US"/>
              <a:t>HCV Utilization Webinar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E30136-5F0F-4AF8-AF47-B81C49192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8983" y="4752806"/>
            <a:ext cx="7683417" cy="1364531"/>
          </a:xfrm>
        </p:spPr>
        <p:txBody>
          <a:bodyPr>
            <a:normAutofit/>
          </a:bodyPr>
          <a:lstStyle/>
          <a:p>
            <a:r>
              <a:rPr lang="en-US" sz="3600">
                <a:latin typeface="Franklin Gothic Book"/>
                <a:cs typeface="Calibri"/>
              </a:rPr>
              <a:t>April 18,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93ACF-ED2C-4620-B46E-9D2B58FCF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EB3F-4050-4176-9930-7DC63E6856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72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7A296-C153-8CD7-486C-DBAE11867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416294" cy="1263785"/>
          </a:xfrm>
        </p:spPr>
        <p:txBody>
          <a:bodyPr>
            <a:normAutofit fontScale="90000"/>
          </a:bodyPr>
          <a:lstStyle/>
          <a:p>
            <a:r>
              <a:rPr lang="en-US"/>
              <a:t>Local Advocacy for SOIP: Deep Dive with a PHA</a:t>
            </a:r>
          </a:p>
        </p:txBody>
      </p:sp>
      <p:pic>
        <p:nvPicPr>
          <p:cNvPr id="6" name="Content Placeholder 5" descr="A green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B6CE3FB5-9F5F-EFD6-AF93-60A5115FEE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91" y="1687443"/>
            <a:ext cx="4518033" cy="414178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42A7C-6A20-6E56-0E0C-29B16FDEF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EB3F-4050-4176-9930-7DC63E685662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D219F5-8602-9CA6-B617-D3A37512926E}"/>
              </a:ext>
            </a:extLst>
          </p:cNvPr>
          <p:cNvSpPr txBox="1"/>
          <p:nvPr/>
        </p:nvSpPr>
        <p:spPr>
          <a:xfrm>
            <a:off x="5420524" y="3758337"/>
            <a:ext cx="5316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Alice </a:t>
            </a:r>
            <a:r>
              <a:rPr lang="en-US" sz="320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Kimbowa</a:t>
            </a:r>
            <a:r>
              <a:rPr lang="en-US" sz="320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, </a:t>
            </a:r>
          </a:p>
          <a:p>
            <a:r>
              <a:rPr lang="en-US" sz="320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Director of Rental Assistance Programs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755668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A2FAB-DDD1-2975-520C-078A4E4F1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FYI Competitive NOFO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5C939-2CAF-B509-1A46-291ECFA04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sz="2800">
                <a:cs typeface="Calibri"/>
              </a:rPr>
              <a:t>HUD announced </a:t>
            </a:r>
            <a:r>
              <a:rPr lang="en-US" sz="2800" b="1">
                <a:cs typeface="Calibri"/>
              </a:rPr>
              <a:t>$12.7M</a:t>
            </a:r>
            <a:r>
              <a:rPr lang="en-US" sz="2800">
                <a:cs typeface="Calibri"/>
              </a:rPr>
              <a:t> in Foster Youth to Independence (FYI) Competitive under a Notice of Funding Opportunity (NOFO) published on April 17, 2024.</a:t>
            </a:r>
          </a:p>
          <a:p>
            <a:r>
              <a:rPr lang="en-US" sz="2800">
                <a:cs typeface="Calibri"/>
              </a:rPr>
              <a:t>The full NOFO can be found </a:t>
            </a:r>
            <a:r>
              <a:rPr lang="en-US" sz="2800">
                <a:cs typeface="Calibri"/>
                <a:hlinkClick r:id="rId3"/>
              </a:rPr>
              <a:t>here</a:t>
            </a:r>
            <a:r>
              <a:rPr lang="en-US" sz="2800">
                <a:cs typeface="Calibri"/>
              </a:rPr>
              <a:t> (link below) and on </a:t>
            </a:r>
            <a:r>
              <a:rPr lang="en-US" sz="2800">
                <a:cs typeface="Calibri"/>
                <a:hlinkClick r:id="rId4"/>
              </a:rPr>
              <a:t>Grants.gov</a:t>
            </a:r>
            <a:r>
              <a:rPr lang="en-US" sz="2800">
                <a:cs typeface="Calibri"/>
              </a:rPr>
              <a:t>. </a:t>
            </a:r>
          </a:p>
          <a:p>
            <a:r>
              <a:rPr lang="en-US" sz="2800">
                <a:cs typeface="Calibri"/>
              </a:rPr>
              <a:t>The NOFO training video will be available on the </a:t>
            </a:r>
            <a:r>
              <a:rPr lang="en-US" sz="2800">
                <a:cs typeface="Calibri"/>
                <a:hlinkClick r:id="rId5"/>
              </a:rPr>
              <a:t>FYI Webpage</a:t>
            </a:r>
            <a:r>
              <a:rPr lang="en-US" sz="2800">
                <a:cs typeface="Calibri"/>
              </a:rPr>
              <a:t>. </a:t>
            </a:r>
          </a:p>
          <a:p>
            <a:r>
              <a:rPr lang="en-US" sz="2800">
                <a:cs typeface="Calibri"/>
              </a:rPr>
              <a:t>Deadline to apply: </a:t>
            </a:r>
            <a:r>
              <a:rPr lang="en-US" sz="2800" b="1" u="sng">
                <a:cs typeface="Calibri"/>
              </a:rPr>
              <a:t>June 17, 2024</a:t>
            </a:r>
            <a:r>
              <a:rPr lang="en-US" sz="2800">
                <a:cs typeface="Calibri"/>
              </a:rPr>
              <a:t>. </a:t>
            </a:r>
          </a:p>
          <a:p>
            <a:r>
              <a:rPr lang="en-US" sz="2800">
                <a:cs typeface="Calibri"/>
              </a:rPr>
              <a:t>Questions: </a:t>
            </a:r>
            <a:r>
              <a:rPr lang="en-US" sz="2800">
                <a:cs typeface="Calibri"/>
                <a:hlinkClick r:id="rId6"/>
              </a:rPr>
              <a:t>FYICompetitive@hud.gov</a:t>
            </a:r>
            <a:r>
              <a:rPr lang="en-US" sz="2800">
                <a:cs typeface="Calibri"/>
              </a:rPr>
              <a:t>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7D57D1-5A6A-4E10-0B04-840C20F37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EB3F-4050-4176-9930-7DC63E685662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C0C5E8-6126-00D5-995C-04144A5E93C1}"/>
              </a:ext>
            </a:extLst>
          </p:cNvPr>
          <p:cNvSpPr/>
          <p:nvPr/>
        </p:nvSpPr>
        <p:spPr>
          <a:xfrm>
            <a:off x="373626" y="5525729"/>
            <a:ext cx="10058400" cy="6882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hlinkClick r:id="rId3"/>
              </a:rPr>
              <a:t>https://www.hud.gov/program_offices/cfo/gmomgmt/grantsinfo/fundingopps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10311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14FF7-D0B0-BCFD-4EBD-289780175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FYI/FUP-Y Convenings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FD12A-C992-FC4F-7414-6891FC81E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960" y="1554672"/>
            <a:ext cx="10547229" cy="4141894"/>
          </a:xfrm>
        </p:spPr>
        <p:txBody>
          <a:bodyPr vert="horz" lIns="0" tIns="45720" rIns="0" bIns="45720" rtlCol="0" anchor="t">
            <a:normAutofit fontScale="92500" lnSpcReduction="10000"/>
          </a:bodyPr>
          <a:lstStyle/>
          <a:p>
            <a:r>
              <a:rPr lang="en-US" sz="2400" b="1">
                <a:cs typeface="Calibri"/>
              </a:rPr>
              <a:t>Enhancing Collaboration &amp; Centering Youth Voices for Housing Solutions</a:t>
            </a:r>
          </a:p>
          <a:p>
            <a:endParaRPr lang="en-US" sz="2400">
              <a:cs typeface="Calibri"/>
            </a:endParaRPr>
          </a:p>
          <a:p>
            <a:r>
              <a:rPr lang="en-US" sz="2600">
                <a:cs typeface="Calibri"/>
              </a:rPr>
              <a:t>Three Objectives </a:t>
            </a:r>
          </a:p>
          <a:p>
            <a:endParaRPr lang="en-US" sz="2400">
              <a:cs typeface="Calibri"/>
            </a:endParaRPr>
          </a:p>
          <a:p>
            <a:pPr marL="0" indent="0">
              <a:buNone/>
            </a:pPr>
            <a:r>
              <a:rPr lang="en-US" sz="2600">
                <a:cs typeface="Calibri"/>
              </a:rPr>
              <a:t>Attendees</a:t>
            </a:r>
          </a:p>
          <a:p>
            <a:pPr>
              <a:buFont typeface="Wingdings" panose="020F0502020204030204" pitchFamily="34" charset="0"/>
              <a:buChar char="ü"/>
            </a:pPr>
            <a:r>
              <a:rPr lang="en-US" sz="2400">
                <a:cs typeface="Calibri"/>
              </a:rPr>
              <a:t> PHAs with FYI &amp; FUP</a:t>
            </a:r>
          </a:p>
          <a:p>
            <a:pPr>
              <a:buFont typeface="Wingdings" panose="020F0502020204030204" pitchFamily="34" charset="0"/>
              <a:buChar char="ü"/>
            </a:pPr>
            <a:r>
              <a:rPr lang="en-US" sz="2400">
                <a:cs typeface="Calibri"/>
              </a:rPr>
              <a:t> Public Child Welfare Agencies </a:t>
            </a:r>
          </a:p>
          <a:p>
            <a:pPr>
              <a:buFont typeface="Wingdings" panose="020F0502020204030204" pitchFamily="34" charset="0"/>
              <a:buChar char="ü"/>
            </a:pPr>
            <a:r>
              <a:rPr lang="en-US" sz="2400">
                <a:cs typeface="Calibri"/>
              </a:rPr>
              <a:t> CoCs &amp; Other local partners</a:t>
            </a:r>
          </a:p>
          <a:p>
            <a:pPr>
              <a:buFont typeface="Wingdings" panose="020F0502020204030204" pitchFamily="34" charset="0"/>
              <a:buChar char="ü"/>
            </a:pPr>
            <a:r>
              <a:rPr lang="en-US" sz="2400">
                <a:cs typeface="Calibri"/>
              </a:rPr>
              <a:t>Youth with Lived Experience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F43BB-2D8C-5733-4689-84BF633A4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EB3F-4050-4176-9930-7DC63E685662}" type="slidenum">
              <a:rPr lang="en-US" smtClean="0"/>
              <a:t>12</a:t>
            </a:fld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BD53950-5B6A-1F6C-E2C5-81BD2E7BE803}"/>
              </a:ext>
            </a:extLst>
          </p:cNvPr>
          <p:cNvSpPr/>
          <p:nvPr/>
        </p:nvSpPr>
        <p:spPr>
          <a:xfrm>
            <a:off x="3652283" y="2495993"/>
            <a:ext cx="611372" cy="2392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E470E9FE-801A-4424-29EA-3909DC6209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8779418"/>
              </p:ext>
            </p:extLst>
          </p:nvPr>
        </p:nvGraphicFramePr>
        <p:xfrm>
          <a:off x="5350188" y="2062981"/>
          <a:ext cx="5156317" cy="3872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6768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14FF7-D0B0-BCFD-4EBD-289780175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97621"/>
          </a:xfrm>
        </p:spPr>
        <p:txBody>
          <a:bodyPr/>
          <a:lstStyle/>
          <a:p>
            <a:r>
              <a:rPr lang="en-US"/>
              <a:t>FYI/FUP-Y Convenings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FD12A-C992-FC4F-7414-6891FC81E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7584" y="5185378"/>
            <a:ext cx="11237511" cy="753236"/>
          </a:xfrm>
        </p:spPr>
        <p:txBody>
          <a:bodyPr vert="horz" lIns="0" tIns="45720" rIns="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i="1">
                <a:cs typeface="Calibri"/>
              </a:rPr>
              <a:t>*Only Region 8 Invitations have been sent. </a:t>
            </a:r>
            <a:endParaRPr lang="en-US" i="1">
              <a:cs typeface="Calibri"/>
            </a:endParaRPr>
          </a:p>
          <a:p>
            <a:pPr marL="0" indent="0">
              <a:buNone/>
            </a:pPr>
            <a:r>
              <a:rPr lang="en-US" sz="2600">
                <a:cs typeface="Calibri"/>
              </a:rPr>
              <a:t>Questions: </a:t>
            </a:r>
            <a:r>
              <a:rPr lang="en-US" sz="2600">
                <a:cs typeface="Calibri"/>
                <a:hlinkClick r:id="rId3"/>
              </a:rPr>
              <a:t>FYIConvenings@hud.gov</a:t>
            </a:r>
            <a:endParaRPr lang="en-US" sz="2600">
              <a:cs typeface="Calibri"/>
            </a:endParaRPr>
          </a:p>
          <a:p>
            <a:pPr marL="0" indent="0">
              <a:buNone/>
            </a:pPr>
            <a:endParaRPr lang="en-US" sz="240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F43BB-2D8C-5733-4689-84BF633A4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EB3F-4050-4176-9930-7DC63E685662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8782D7D-6C4A-A8EF-1B21-F15F88651E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183609"/>
              </p:ext>
            </p:extLst>
          </p:nvPr>
        </p:nvGraphicFramePr>
        <p:xfrm>
          <a:off x="1685365" y="1129552"/>
          <a:ext cx="6715268" cy="405445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67758">
                  <a:extLst>
                    <a:ext uri="{9D8B030D-6E8A-4147-A177-3AD203B41FA5}">
                      <a16:colId xmlns:a16="http://schemas.microsoft.com/office/drawing/2014/main" val="629170676"/>
                    </a:ext>
                  </a:extLst>
                </a:gridCol>
                <a:gridCol w="3151557">
                  <a:extLst>
                    <a:ext uri="{9D8B030D-6E8A-4147-A177-3AD203B41FA5}">
                      <a16:colId xmlns:a16="http://schemas.microsoft.com/office/drawing/2014/main" val="3573051816"/>
                    </a:ext>
                  </a:extLst>
                </a:gridCol>
                <a:gridCol w="2095953">
                  <a:extLst>
                    <a:ext uri="{9D8B030D-6E8A-4147-A177-3AD203B41FA5}">
                      <a16:colId xmlns:a16="http://schemas.microsoft.com/office/drawing/2014/main" val="1304084177"/>
                    </a:ext>
                  </a:extLst>
                </a:gridCol>
              </a:tblGrid>
              <a:tr h="542211">
                <a:tc>
                  <a:txBody>
                    <a:bodyPr/>
                    <a:lstStyle/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kern="1200">
                          <a:solidFill>
                            <a:srgbClr val="000000"/>
                          </a:solidFill>
                          <a:effectLst/>
                        </a:rPr>
                        <a:t>Region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rgbClr val="000000"/>
                          </a:solidFill>
                          <a:effectLst/>
                        </a:rPr>
                        <a:t>Location</a:t>
                      </a:r>
                      <a:endParaRPr lang="en-US" b="1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rgbClr val="000000"/>
                          </a:solidFill>
                          <a:effectLst/>
                        </a:rPr>
                        <a:t>Dates </a:t>
                      </a:r>
                      <a:endParaRPr lang="en-US" b="1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3100951"/>
                  </a:ext>
                </a:extLst>
              </a:tr>
              <a:tr h="297834">
                <a:tc>
                  <a:txBody>
                    <a:bodyPr/>
                    <a:lstStyle/>
                    <a:p>
                      <a:pPr marL="0"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</a:rPr>
                        <a:t>VIII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</a:rPr>
                        <a:t>Denver, CO*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</a:rPr>
                        <a:t>May 16-17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68244230"/>
                  </a:ext>
                </a:extLst>
              </a:tr>
              <a:tr h="366564">
                <a:tc>
                  <a:txBody>
                    <a:bodyPr/>
                    <a:lstStyle/>
                    <a:p>
                      <a:pPr marL="0"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</a:rPr>
                        <a:t>III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</a:rPr>
                        <a:t>Philadelphia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</a:rPr>
                        <a:t>June 11 - 12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01244853"/>
                  </a:ext>
                </a:extLst>
              </a:tr>
              <a:tr h="389475">
                <a:tc>
                  <a:txBody>
                    <a:bodyPr/>
                    <a:lstStyle/>
                    <a:p>
                      <a:pPr marL="0"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</a:rPr>
                        <a:t>I &amp; II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</a:rPr>
                        <a:t>Boston, MA 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</a:rPr>
                        <a:t>July 24-25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78802505"/>
                  </a:ext>
                </a:extLst>
              </a:tr>
              <a:tr h="397112">
                <a:tc>
                  <a:txBody>
                    <a:bodyPr/>
                    <a:lstStyle/>
                    <a:p>
                      <a:pPr marL="0"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</a:rPr>
                        <a:t>VII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</a:rPr>
                        <a:t>Kansas City, MO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</a:rPr>
                        <a:t>July 30-31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1926871"/>
                  </a:ext>
                </a:extLst>
              </a:tr>
              <a:tr h="397112">
                <a:tc>
                  <a:txBody>
                    <a:bodyPr/>
                    <a:lstStyle/>
                    <a:p>
                      <a:pPr marL="0"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</a:rPr>
                        <a:t>Seattle, WA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</a:rPr>
                        <a:t>August 15-16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84164819"/>
                  </a:ext>
                </a:extLst>
              </a:tr>
              <a:tr h="397112">
                <a:tc>
                  <a:txBody>
                    <a:bodyPr/>
                    <a:lstStyle/>
                    <a:p>
                      <a:pPr marL="0"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V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Chicago, IL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August 27-28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28994797"/>
                  </a:ext>
                </a:extLst>
              </a:tr>
              <a:tr h="397112">
                <a:tc>
                  <a:txBody>
                    <a:bodyPr/>
                    <a:lstStyle/>
                    <a:p>
                      <a:pPr marL="0"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</a:rPr>
                        <a:t>IV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</a:rPr>
                        <a:t>Miami, FL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</a:rPr>
                        <a:t>Sept 17-18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8705618"/>
                  </a:ext>
                </a:extLst>
              </a:tr>
              <a:tr h="420022">
                <a:tc>
                  <a:txBody>
                    <a:bodyPr/>
                    <a:lstStyle/>
                    <a:p>
                      <a:pPr marL="0"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kern="1200">
                          <a:solidFill>
                            <a:srgbClr val="7F7F7F"/>
                          </a:solidFill>
                          <a:effectLst/>
                        </a:rPr>
                        <a:t>VI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7F7F7F"/>
                          </a:solidFill>
                          <a:effectLst/>
                        </a:rPr>
                        <a:t>TBD: San Antonio, TX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7F7F7F"/>
                          </a:solidFill>
                          <a:effectLst/>
                        </a:rPr>
                        <a:t>TBD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98362807"/>
                  </a:ext>
                </a:extLst>
              </a:tr>
              <a:tr h="442933">
                <a:tc>
                  <a:txBody>
                    <a:bodyPr/>
                    <a:lstStyle/>
                    <a:p>
                      <a:pPr marL="0"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kern="1200">
                          <a:solidFill>
                            <a:srgbClr val="7F7F7F"/>
                          </a:solidFill>
                          <a:effectLst/>
                        </a:rPr>
                        <a:t>IX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7F7F7F"/>
                          </a:solidFill>
                          <a:effectLst/>
                        </a:rPr>
                        <a:t>TBD: Los Angeles, CA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7F7F7F"/>
                          </a:solidFill>
                          <a:effectLst/>
                        </a:rPr>
                        <a:t>TBD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2891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7867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D9E2-3FBE-12C7-87E7-1B03D199A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HUD-VASH Admin Fee Notice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9C7CF-1308-B821-0B7B-6F7DE2A48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>
                <a:cs typeface="Calibri"/>
              </a:rPr>
              <a:t>Under </a:t>
            </a:r>
            <a:r>
              <a:rPr lang="en-US" sz="3200">
                <a:ea typeface="+mn-lt"/>
                <a:cs typeface="+mn-lt"/>
                <a:hlinkClick r:id="rId3"/>
              </a:rPr>
              <a:t>Notice PIH 2024-10</a:t>
            </a:r>
            <a:r>
              <a:rPr lang="en-US" sz="3200">
                <a:cs typeface="Calibri"/>
              </a:rPr>
              <a:t>, $20 million was made available for eligible HUD-VASH Administrative fees.</a:t>
            </a:r>
          </a:p>
          <a:p>
            <a:pPr marL="0" indent="0">
              <a:buNone/>
            </a:pPr>
            <a:r>
              <a:rPr lang="en-US" sz="3200">
                <a:cs typeface="Calibri"/>
              </a:rPr>
              <a:t>Funding is available for uses such as landlord recruitment, housing search assistance activities, owner incentives, and other HUD-VASH expenses.</a:t>
            </a:r>
          </a:p>
          <a:p>
            <a:pPr marL="0" indent="0">
              <a:buNone/>
            </a:pPr>
            <a:r>
              <a:rPr lang="en-US" sz="3200">
                <a:cs typeface="Calibri"/>
              </a:rPr>
              <a:t>All applications should be submitted via the electronic submission form on the</a:t>
            </a:r>
            <a:r>
              <a:rPr lang="en-US" sz="3200">
                <a:ea typeface="+mn-lt"/>
                <a:cs typeface="+mn-lt"/>
              </a:rPr>
              <a:t> </a:t>
            </a:r>
            <a:r>
              <a:rPr lang="en-US" sz="3200">
                <a:ea typeface="+mn-lt"/>
                <a:cs typeface="+mn-lt"/>
                <a:hlinkClick r:id="rId4"/>
              </a:rPr>
              <a:t>HUD-VASH webpage</a:t>
            </a:r>
            <a:r>
              <a:rPr lang="en-US" sz="3200">
                <a:cs typeface="Calibri"/>
              </a:rPr>
              <a:t> and the deadline to apply is May 31, 2024.</a:t>
            </a:r>
          </a:p>
          <a:p>
            <a:pPr marL="0" indent="0">
              <a:buNone/>
            </a:pPr>
            <a:r>
              <a:rPr lang="en-US" sz="3200">
                <a:cs typeface="Calibri"/>
              </a:rPr>
              <a:t>Please send questions and comments to </a:t>
            </a:r>
            <a:r>
              <a:rPr lang="en-US" sz="3200">
                <a:cs typeface="Calibri"/>
                <a:hlinkClick r:id="rId5"/>
              </a:rPr>
              <a:t>VASH@hud.gov</a:t>
            </a:r>
            <a:r>
              <a:rPr lang="en-US" sz="3200">
                <a:cs typeface="Calibri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F723A-659E-FFE3-8A77-57C6E215A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EB3F-4050-4176-9930-7DC63E68566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09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93430-D869-ED86-8D0B-A5FF30654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71" y="207090"/>
            <a:ext cx="10058400" cy="1263785"/>
          </a:xfrm>
        </p:spPr>
        <p:txBody>
          <a:bodyPr>
            <a:normAutofit fontScale="90000"/>
          </a:bodyPr>
          <a:lstStyle/>
          <a:p>
            <a:r>
              <a:rPr lang="en-US">
                <a:cs typeface="Calibri Light"/>
              </a:rPr>
              <a:t>Is your PHA using HCV Administrative Fees to help with Lease-up Expenses?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D27C9-A5EF-C2E4-0B19-EE8CDA512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0735" y="1810368"/>
            <a:ext cx="7707907" cy="4069218"/>
          </a:xfrm>
        </p:spPr>
        <p:txBody>
          <a:bodyPr vert="horz" lIns="0" tIns="45720" rIns="0" bIns="45720" rtlCol="0" anchor="t">
            <a:normAutofit/>
          </a:bodyPr>
          <a:lstStyle/>
          <a:p>
            <a:pPr marL="200660" lvl="1" indent="0">
              <a:buNone/>
            </a:pPr>
            <a:r>
              <a:rPr lang="en-US" sz="2000" b="1">
                <a:solidFill>
                  <a:srgbClr val="3B89DF"/>
                </a:solidFill>
                <a:cs typeface="Arial"/>
              </a:rPr>
              <a:t>Then, we want you hear from </a:t>
            </a:r>
            <a:r>
              <a:rPr lang="en-US" sz="2000" b="1" u="sng">
                <a:solidFill>
                  <a:srgbClr val="3B89DF"/>
                </a:solidFill>
                <a:cs typeface="Arial"/>
              </a:rPr>
              <a:t>YOU!</a:t>
            </a:r>
            <a:endParaRPr lang="en-US" sz="2000" b="1" u="sng">
              <a:solidFill>
                <a:srgbClr val="404040"/>
              </a:solidFill>
              <a:cs typeface="Calibri" panose="020F0502020204030204"/>
            </a:endParaRPr>
          </a:p>
          <a:p>
            <a:pPr marL="200660" lvl="1" indent="0">
              <a:buNone/>
            </a:pPr>
            <a:r>
              <a:rPr lang="en-US" sz="2000">
                <a:solidFill>
                  <a:srgbClr val="313237"/>
                </a:solidFill>
                <a:cs typeface="Arial"/>
              </a:rPr>
              <a:t>HUD’s Office of Policy Development &amp; Research (PD&amp;R) wants to learn more about how PHAs have been using HCV administrative fees to assist families with eligible lease-up expenses, such as security deposits, owner incentive payments, utility deposits/arrears, and application and holding fees. What is working well? What are some challenges? </a:t>
            </a:r>
            <a:endParaRPr lang="en-US" sz="2000">
              <a:cs typeface="Calibri"/>
            </a:endParaRPr>
          </a:p>
          <a:p>
            <a:pPr marL="200660" lvl="1" indent="0">
              <a:buNone/>
            </a:pPr>
            <a:endParaRPr lang="en-US" sz="2000">
              <a:cs typeface="Calibri"/>
            </a:endParaRPr>
          </a:p>
          <a:p>
            <a:pPr marL="200660" lvl="1" indent="0">
              <a:buNone/>
            </a:pPr>
            <a:r>
              <a:rPr lang="en-US" sz="2000">
                <a:solidFill>
                  <a:srgbClr val="313237"/>
                </a:solidFill>
                <a:cs typeface="Arial"/>
              </a:rPr>
              <a:t>If your PHA uses or has used HCV administrative fees for tenant leasing expenses, please email </a:t>
            </a:r>
            <a:r>
              <a:rPr lang="en-US" sz="2000">
                <a:solidFill>
                  <a:srgbClr val="1D5782"/>
                </a:solidFill>
                <a:cs typeface="Arial"/>
                <a:hlinkClick r:id="rId3"/>
              </a:rPr>
              <a:t>Admin_Fee_Project@hud.gov</a:t>
            </a:r>
            <a:r>
              <a:rPr lang="en-US" sz="2000">
                <a:solidFill>
                  <a:srgbClr val="313237"/>
                </a:solidFill>
                <a:cs typeface="Arial"/>
              </a:rPr>
              <a:t>, and let us know.  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FB82E-B1A3-88E8-5D8F-15316B0A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EB3F-4050-4176-9930-7DC63E685662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623716-9540-2C37-382F-85864F3160D4}"/>
              </a:ext>
            </a:extLst>
          </p:cNvPr>
          <p:cNvSpPr txBox="1"/>
          <p:nvPr/>
        </p:nvSpPr>
        <p:spPr>
          <a:xfrm>
            <a:off x="1001866" y="5694920"/>
            <a:ext cx="718111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0" i="0" u="none" strike="noStrike">
                <a:solidFill>
                  <a:srgbClr val="313237"/>
                </a:solidFill>
                <a:effectLst/>
                <a:latin typeface="Arial" panose="020B0604020202020204" pitchFamily="34" charset="0"/>
              </a:rPr>
              <a:t>We will highlight best practices in a future HCV Utilization Webinar.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04FDF0-EBCE-141A-1498-F4FFCBED7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58" y="1846127"/>
            <a:ext cx="2974729" cy="281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03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3ED1F-3D32-7748-FA8D-837FF0257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298" y="139640"/>
            <a:ext cx="10058400" cy="1263785"/>
          </a:xfrm>
        </p:spPr>
        <p:txBody>
          <a:bodyPr/>
          <a:lstStyle/>
          <a:p>
            <a:r>
              <a:rPr lang="en-US"/>
              <a:t>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E8FFF-E4F9-4DAD-3468-CF61AB24E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915" y="1503808"/>
            <a:ext cx="10272889" cy="35779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>
                <a:latin typeface="Calibri"/>
                <a:cs typeface="Calibri"/>
              </a:rPr>
              <a:t>HUD has been working to improve the HCV utilization resources available to PHAs, in case you missed it here are two new items:</a:t>
            </a:r>
          </a:p>
          <a:p>
            <a:pPr lvl="1">
              <a:buFontTx/>
              <a:buChar char="-"/>
            </a:pPr>
            <a:endParaRPr lang="en-US" sz="2000" u="sng">
              <a:latin typeface="Calibri"/>
              <a:cs typeface="Calibri"/>
            </a:endParaRPr>
          </a:p>
          <a:p>
            <a:pPr lvl="1">
              <a:buFontTx/>
              <a:buChar char="-"/>
            </a:pPr>
            <a:r>
              <a:rPr lang="en-US" sz="2000" u="sng">
                <a:latin typeface="Calibri"/>
                <a:cs typeface="Calibri"/>
              </a:rPr>
              <a:t>HCV Connect </a:t>
            </a:r>
            <a:r>
              <a:rPr lang="en-US" sz="2000">
                <a:latin typeface="Calibri"/>
                <a:cs typeface="Calibri"/>
              </a:rPr>
              <a:t>– A email monthly newsletter focused on the HCV program with reminders of program guidance, notification of webinars, events, and research.  ANYONE can sign up for HCV Connect at </a:t>
            </a:r>
            <a:r>
              <a:rPr lang="en-US" sz="2000">
                <a:latin typeface="Calibri"/>
                <a:cs typeface="Calibri"/>
                <a:hlinkClick r:id="rId2"/>
              </a:rPr>
              <a:t>www.hud.gov/hcv</a:t>
            </a:r>
            <a:r>
              <a:rPr lang="en-US" sz="2000">
                <a:latin typeface="Calibri"/>
                <a:cs typeface="Calibri"/>
              </a:rPr>
              <a:t>. </a:t>
            </a:r>
          </a:p>
          <a:p>
            <a:pPr lvl="1">
              <a:buFontTx/>
              <a:buChar char="-"/>
            </a:pPr>
            <a:endParaRPr lang="en-US" sz="2000" u="sng">
              <a:latin typeface="Calibri"/>
              <a:cs typeface="Calibri"/>
            </a:endParaRPr>
          </a:p>
          <a:p>
            <a:pPr lvl="1">
              <a:buFontTx/>
              <a:buChar char="-"/>
            </a:pPr>
            <a:r>
              <a:rPr lang="en-US" sz="2000" u="sng">
                <a:latin typeface="Calibri"/>
                <a:cs typeface="Calibri"/>
              </a:rPr>
              <a:t>HCV Utilization Webinars</a:t>
            </a:r>
            <a:r>
              <a:rPr lang="en-US" sz="2000">
                <a:latin typeface="Calibri"/>
                <a:cs typeface="Calibri"/>
              </a:rPr>
              <a:t> – These webinars will provide HCV program updates and share best practices.   They are scheduled for </a:t>
            </a:r>
            <a:r>
              <a:rPr lang="en-US" sz="2000" b="1">
                <a:latin typeface="Calibri"/>
                <a:cs typeface="Calibri"/>
              </a:rPr>
              <a:t>every third Thursday at 2:00 Eastern.</a:t>
            </a:r>
          </a:p>
          <a:p>
            <a:pPr marL="0" lvl="1" indent="0">
              <a:buNone/>
            </a:pPr>
            <a:endParaRPr lang="en-US" sz="1600">
              <a:latin typeface="Calibri"/>
              <a:cs typeface="Calibri"/>
            </a:endParaRPr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73FC0-32C6-1210-F0F0-180689EC7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EB3F-4050-4176-9930-7DC63E685662}" type="slidenum">
              <a:rPr lang="en-US" smtClean="0"/>
              <a:t>16</a:t>
            </a:fld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06D09CB-334E-6523-13E8-186AD3ECE4FB}"/>
              </a:ext>
            </a:extLst>
          </p:cNvPr>
          <p:cNvSpPr/>
          <p:nvPr/>
        </p:nvSpPr>
        <p:spPr>
          <a:xfrm>
            <a:off x="370103" y="4441760"/>
            <a:ext cx="8150295" cy="188256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170D25-7C18-078D-B93B-32CDE3035F1C}"/>
              </a:ext>
            </a:extLst>
          </p:cNvPr>
          <p:cNvSpPr txBox="1"/>
          <p:nvPr/>
        </p:nvSpPr>
        <p:spPr>
          <a:xfrm>
            <a:off x="509779" y="5017843"/>
            <a:ext cx="8065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Register for future webinars and/or find recordings of prior webinars in the “Webinars and Trainings” section of </a:t>
            </a:r>
            <a:r>
              <a:rPr lang="en-US">
                <a:hlinkClick r:id="rId2"/>
              </a:rPr>
              <a:t>www.hud.gov/hcv</a:t>
            </a:r>
            <a:endParaRPr lang="en-US"/>
          </a:p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5247F3-3E54-C66D-8FB9-22BE4838DF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7" t="5596" r="5895" b="12029"/>
          <a:stretch/>
        </p:blipFill>
        <p:spPr>
          <a:xfrm>
            <a:off x="9029740" y="4546696"/>
            <a:ext cx="3053460" cy="1614992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053496B-8C12-7598-5552-FA1D2D7A33EF}"/>
              </a:ext>
            </a:extLst>
          </p:cNvPr>
          <p:cNvSpPr/>
          <p:nvPr/>
        </p:nvSpPr>
        <p:spPr>
          <a:xfrm>
            <a:off x="9131202" y="4453885"/>
            <a:ext cx="2850535" cy="18006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1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3ED1F-3D32-7748-FA8D-837FF0257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298" y="139640"/>
            <a:ext cx="10058400" cy="1263785"/>
          </a:xfrm>
        </p:spPr>
        <p:txBody>
          <a:bodyPr/>
          <a:lstStyle/>
          <a:p>
            <a:r>
              <a:rPr lang="en-US"/>
              <a:t>Next Month’s Webinar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E8FFF-E4F9-4DAD-3468-CF61AB24E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534" y="2004741"/>
            <a:ext cx="6350442" cy="220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>
                <a:latin typeface="Calibri"/>
                <a:cs typeface="Calibri"/>
              </a:rPr>
              <a:t>The next HCV Utilization Webinar is </a:t>
            </a:r>
            <a:r>
              <a:rPr lang="en-US" sz="2800" u="sng">
                <a:latin typeface="Calibri"/>
                <a:cs typeface="Calibri"/>
              </a:rPr>
              <a:t>Thursday, May 16.</a:t>
            </a:r>
            <a:r>
              <a:rPr lang="en-US" sz="2800">
                <a:latin typeface="Calibri"/>
                <a:cs typeface="Calibri"/>
              </a:rPr>
              <a:t>    This call will focus on implementation of the 2024 Funding and the Two-Year Tool.</a:t>
            </a:r>
          </a:p>
          <a:p>
            <a:pPr marL="0" indent="0">
              <a:buNone/>
            </a:pPr>
            <a:endParaRPr lang="en-US">
              <a:latin typeface="Calibri"/>
              <a:cs typeface="Calibri"/>
            </a:endParaRPr>
          </a:p>
          <a:p>
            <a:pPr marL="0" indent="0">
              <a:buNone/>
            </a:pPr>
            <a:endParaRPr lang="en-US">
              <a:latin typeface="Calibri"/>
              <a:cs typeface="Calibri"/>
            </a:endParaRPr>
          </a:p>
          <a:p>
            <a:pPr marL="0" indent="0">
              <a:buNone/>
            </a:pPr>
            <a:endParaRPr lang="en-US" baseline="3000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000" u="sng">
              <a:latin typeface="Calibri"/>
              <a:cs typeface="Calibri"/>
            </a:endParaRPr>
          </a:p>
          <a:p>
            <a:pPr lvl="1">
              <a:buFontTx/>
              <a:buChar char="-"/>
            </a:pPr>
            <a:endParaRPr lang="en-US" sz="2000" u="sng">
              <a:latin typeface="Calibri"/>
              <a:cs typeface="Calibri"/>
            </a:endParaRPr>
          </a:p>
          <a:p>
            <a:pPr marL="201168" lvl="1" indent="0">
              <a:buNone/>
            </a:pPr>
            <a:endParaRPr lang="en-US" sz="2000" b="1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sz="1600">
              <a:latin typeface="Calibri"/>
              <a:cs typeface="Calibri"/>
            </a:endParaRPr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73FC0-32C6-1210-F0F0-180689EC7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EB3F-4050-4176-9930-7DC63E685662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CE73E6-67C5-644C-D1CC-D080EF8B3C7F}"/>
              </a:ext>
            </a:extLst>
          </p:cNvPr>
          <p:cNvSpPr txBox="1"/>
          <p:nvPr/>
        </p:nvSpPr>
        <p:spPr>
          <a:xfrm>
            <a:off x="579297" y="5101755"/>
            <a:ext cx="8167137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>
                <a:latin typeface="Calibri"/>
                <a:cs typeface="Calibri"/>
              </a:rPr>
              <a:t>If you have feedback on these webinars, or topic suggestions, please email </a:t>
            </a:r>
            <a:r>
              <a:rPr lang="en-US" sz="2400">
                <a:latin typeface="Calibri"/>
                <a:cs typeface="Calibri"/>
                <a:hlinkClick r:id="rId2"/>
              </a:rPr>
              <a:t>HCVUtilization@hud.gov</a:t>
            </a:r>
            <a:r>
              <a:rPr lang="en-US" sz="2400">
                <a:latin typeface="Calibri"/>
                <a:cs typeface="Calibri"/>
              </a:rPr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EEA35-2644-FAFF-8E32-3A22568C18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93" b="7232"/>
          <a:stretch/>
        </p:blipFill>
        <p:spPr>
          <a:xfrm>
            <a:off x="7142838" y="1036382"/>
            <a:ext cx="4469864" cy="350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58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1FAD3-88D7-7700-220F-85C0C4582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Today’s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E217A-74BE-F184-408F-B5FA7A0A9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/>
              <a:t>Updates on 2024 Funding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/>
              <a:t>Source of Income Protections Website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sz="2400"/>
              <a:t>Seattle Housing Authority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sz="2400"/>
              <a:t>Boise City/Ada County Housing Authority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/>
              <a:t>FYI Competitive Funding Notice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/>
              <a:t>2024 FYI/FUPY Convenings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/>
              <a:t>VASH Admin Fee Notice</a:t>
            </a:r>
          </a:p>
          <a:p>
            <a:pPr marL="457200" indent="-457200">
              <a:buFont typeface="+mj-lt"/>
              <a:buAutoNum type="arabicPeriod"/>
            </a:pPr>
            <a:endParaRPr lang="en-US" sz="2800"/>
          </a:p>
          <a:p>
            <a:pPr marL="457200" indent="-457200">
              <a:buFont typeface="+mj-lt"/>
              <a:buAutoNum type="arabicPeriod"/>
            </a:pPr>
            <a:endParaRPr lang="en-US"/>
          </a:p>
          <a:p>
            <a:pPr marL="457200" indent="-457200">
              <a:buFont typeface="+mj-lt"/>
              <a:buAutoNum type="arabicPeriod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E565E-F053-CB88-53E5-A7A92E507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EB3F-4050-4176-9930-7DC63E6856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01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E0E6F-B56E-49E7-A6F9-8F6EC8489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176DD-7C1B-49A0-AA6A-D7D1532D5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7475" indent="-117475">
              <a:buClr>
                <a:srgbClr val="1287C3"/>
              </a:buClr>
            </a:pPr>
            <a:r>
              <a:rPr lang="en-US" sz="2400" b="1">
                <a:latin typeface="Calibri"/>
                <a:cs typeface="Calibri"/>
              </a:rPr>
              <a:t>Today's webinar is being recorded.  </a:t>
            </a:r>
            <a:r>
              <a:rPr lang="en-US" sz="2400">
                <a:latin typeface="Calibri"/>
                <a:cs typeface="Calibri"/>
              </a:rPr>
              <a:t>The recording and PowerPoint will be posted to the "Webinars and Trainings” section of </a:t>
            </a:r>
            <a:r>
              <a:rPr lang="en-US" sz="2400">
                <a:latin typeface="Calibri"/>
                <a:cs typeface="Calibri"/>
                <a:hlinkClick r:id="rId2"/>
              </a:rPr>
              <a:t>www.hud.gov/hcv</a:t>
            </a:r>
            <a:r>
              <a:rPr lang="en-US" sz="2400">
                <a:latin typeface="Calibri"/>
                <a:cs typeface="Calibri"/>
              </a:rPr>
              <a:t>.   In about a week.</a:t>
            </a:r>
          </a:p>
          <a:p>
            <a:pPr marL="117475" indent="-117475">
              <a:buClr>
                <a:srgbClr val="1287C3"/>
              </a:buClr>
            </a:pPr>
            <a:r>
              <a:rPr lang="en-US" sz="2400" b="1">
                <a:latin typeface="Calibri"/>
                <a:cs typeface="Calibri"/>
              </a:rPr>
              <a:t>We are always interested in your feedback.</a:t>
            </a:r>
            <a:r>
              <a:rPr lang="en-US" sz="2400">
                <a:latin typeface="Calibri"/>
                <a:cs typeface="Calibri"/>
              </a:rPr>
              <a:t>  Please enter any suggestions you have for how we can make these webinars or the program resources more useful to you in the chat.</a:t>
            </a:r>
          </a:p>
          <a:p>
            <a:pPr marL="117475" indent="-117475">
              <a:buClr>
                <a:srgbClr val="1287C3"/>
              </a:buClr>
            </a:pPr>
            <a:r>
              <a:rPr lang="en-US" sz="2400" b="1">
                <a:latin typeface="Calibri"/>
                <a:cs typeface="Calibri"/>
              </a:rPr>
              <a:t>Stay connected </a:t>
            </a:r>
            <a:r>
              <a:rPr lang="en-US" sz="2400">
                <a:latin typeface="Calibri"/>
                <a:cs typeface="Calibri"/>
              </a:rPr>
              <a:t>by visiting </a:t>
            </a:r>
            <a:r>
              <a:rPr lang="en-US" sz="2400">
                <a:latin typeface="Calibri"/>
                <a:cs typeface="Calibri"/>
                <a:hlinkClick r:id="rId2"/>
              </a:rPr>
              <a:t>www.hud.gov/hcv</a:t>
            </a:r>
            <a:r>
              <a:rPr lang="en-US" sz="2400">
                <a:latin typeface="Calibri"/>
                <a:cs typeface="Calibri"/>
              </a:rPr>
              <a:t> and subscribing to the HCV Connect Newsletter.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96FFCC-4100-4F3C-A800-D203D61CD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EB3F-4050-4176-9930-7DC63E6856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09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9AC34-86DC-C916-C5D5-8B1FD04C7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 Updates: New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64BA3-E573-376D-AD1B-849F2463E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529" y="2231261"/>
            <a:ext cx="9541564" cy="2122461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sz="2800" b="1" u="sng"/>
              <a:t>2024 Funding Timeline:</a:t>
            </a:r>
          </a:p>
          <a:p>
            <a:pPr marL="383540" lvl="1"/>
            <a:r>
              <a:rPr lang="en-US" sz="2400"/>
              <a:t>Congress Passed 2024 Consolidated Appropriation Act (March 8, 2024)</a:t>
            </a:r>
            <a:endParaRPr lang="en-US" sz="2400">
              <a:cs typeface="Calibri"/>
            </a:endParaRPr>
          </a:p>
          <a:p>
            <a:pPr marL="383540" lvl="1"/>
            <a:r>
              <a:rPr lang="en-US" sz="2400"/>
              <a:t>PHA HAP Renewal Funding Announcements (expected by May 8</a:t>
            </a:r>
            <a:r>
              <a:rPr lang="en-US" sz="2400" baseline="30000"/>
              <a:t>th</a:t>
            </a:r>
            <a:r>
              <a:rPr lang="en-US" sz="2400"/>
              <a:t>)</a:t>
            </a:r>
            <a:endParaRPr lang="en-US" sz="2400">
              <a:cs typeface="Calibri"/>
            </a:endParaRPr>
          </a:p>
          <a:p>
            <a:pPr marL="383540" lvl="1"/>
            <a:r>
              <a:rPr lang="en-US" sz="2400"/>
              <a:t>HCV Implementation Notice in Clearance (expected by May 8th)</a:t>
            </a:r>
            <a:endParaRPr lang="en-US" sz="2400">
              <a:cs typeface="Calibri"/>
            </a:endParaRPr>
          </a:p>
          <a:p>
            <a:pPr marL="383540" lvl="1"/>
            <a:r>
              <a:rPr lang="en-US" sz="2400">
                <a:cs typeface="Calibri"/>
              </a:rPr>
              <a:t>CYE 2023 HAP Reconciliation enclosures going out the week of 4/15/2024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3FDFD-9187-A3DD-0420-1E1873BDE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EB3F-4050-4176-9930-7DC63E685662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646517-4A0B-6F22-38EB-1D2BBFFE2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1666"/>
            <a:ext cx="2519392" cy="15554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39A34A-73E2-0E40-C308-9993716D63F0}"/>
              </a:ext>
            </a:extLst>
          </p:cNvPr>
          <p:cNvSpPr txBox="1"/>
          <p:nvPr/>
        </p:nvSpPr>
        <p:spPr>
          <a:xfrm>
            <a:off x="195265" y="4573576"/>
            <a:ext cx="10249217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u="sng"/>
              <a:t>What should PHAs do in the meantime: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/>
              <a:t>Please continue to use the Two-Year Tool to make informed program decisions</a:t>
            </a:r>
            <a:endParaRPr lang="en-US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/>
              <a:t>Contact your Financial Analyst at the FMC if you need additional funds</a:t>
            </a:r>
            <a:endParaRPr lang="en-US" sz="2400">
              <a:cs typeface="Calibri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13577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9AC34-86DC-C916-C5D5-8B1FD04C7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904" y="286603"/>
            <a:ext cx="10214776" cy="1263785"/>
          </a:xfrm>
        </p:spPr>
        <p:txBody>
          <a:bodyPr/>
          <a:lstStyle/>
          <a:p>
            <a:r>
              <a:rPr lang="en-US"/>
              <a:t>Highlights of the 2024 Appropriations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64BA3-E573-376D-AD1B-849F2463E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904" y="1856867"/>
            <a:ext cx="10214776" cy="3329538"/>
          </a:xfrm>
        </p:spPr>
        <p:txBody>
          <a:bodyPr vert="horz" lIns="0" tIns="45720" rIns="0" bIns="45720" rtlCol="0" anchor="t">
            <a:normAutofit/>
          </a:bodyPr>
          <a:lstStyle/>
          <a:p>
            <a:pPr marL="383540" lvl="1"/>
            <a:r>
              <a:rPr lang="en-US" sz="2400"/>
              <a:t>Contract Renewals ($28.5B) increased by $2.1B from 2023.</a:t>
            </a:r>
          </a:p>
          <a:p>
            <a:pPr marL="383540" lvl="1"/>
            <a:r>
              <a:rPr lang="en-US" sz="2400"/>
              <a:t>$2.8B for Admin Fees - ~93% proration  </a:t>
            </a:r>
            <a:endParaRPr lang="en-US" sz="2400">
              <a:cs typeface="Calibri"/>
            </a:endParaRPr>
          </a:p>
          <a:p>
            <a:pPr marL="383540" lvl="1"/>
            <a:r>
              <a:rPr lang="en-US" sz="2400">
                <a:cs typeface="Calibri"/>
              </a:rPr>
              <a:t>$200M in HAP set aside.  </a:t>
            </a:r>
          </a:p>
          <a:p>
            <a:pPr marL="383540" lvl="1"/>
            <a:r>
              <a:rPr lang="en-US" sz="2400">
                <a:cs typeface="Calibri"/>
              </a:rPr>
              <a:t>Offset from program reserves for reallocation is likely (proration and shortfalls).</a:t>
            </a:r>
          </a:p>
          <a:p>
            <a:pPr marL="383540" lvl="1"/>
            <a:r>
              <a:rPr lang="en-US" sz="2400">
                <a:cs typeface="Calibri"/>
              </a:rPr>
              <a:t>$</a:t>
            </a:r>
            <a:r>
              <a:rPr lang="en-US" sz="2400"/>
              <a:t>15M in HUD VASH and $30M FUP New Incremental Vouchers</a:t>
            </a:r>
            <a:endParaRPr lang="en-US" sz="2400">
              <a:cs typeface="Calibri" panose="020F0502020204030204"/>
            </a:endParaRPr>
          </a:p>
          <a:p>
            <a:pPr marL="383540" lvl="1"/>
            <a:r>
              <a:rPr lang="en-US" sz="2400"/>
              <a:t>New:  carryover and recaptures can be used to increase the Administrative Fee proration.</a:t>
            </a:r>
            <a:endParaRPr lang="en-US" sz="2400">
              <a:cs typeface="Calibri" panose="020F0502020204030204"/>
            </a:endParaRPr>
          </a:p>
          <a:p>
            <a:pPr marL="383540" lvl="1"/>
            <a:endParaRPr lang="en-US" sz="2400">
              <a:cs typeface="Calibri" panose="020F0502020204030204"/>
            </a:endParaRP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3FDFD-9187-A3DD-0420-1E1873BDE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EB3F-4050-4176-9930-7DC63E6856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06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55B56-0247-2619-1B06-A6B3B34C0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369" y="456526"/>
            <a:ext cx="10272889" cy="876336"/>
          </a:xfrm>
        </p:spPr>
        <p:txBody>
          <a:bodyPr>
            <a:normAutofit fontScale="90000"/>
          </a:bodyPr>
          <a:lstStyle/>
          <a:p>
            <a:r>
              <a:rPr lang="en-US"/>
              <a:t>Source of Income Discrimination: What is it?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F5EE22-B3F3-B2F5-E154-A57DBB8749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61600" y="1589651"/>
            <a:ext cx="5760129" cy="4188199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3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HCV Program allows participants to use their voucher to find affordable housing in the rental market.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3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goal of this program is to provide participants with choice, and access to areas of opportunity.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3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Discrimination against voucher holders, adds barriers to and limits participants from being successful in using their vouchers.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4F0579-7BF6-59C2-2B54-FBE8A5D5C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EB3F-4050-4176-9930-7DC63E685662}" type="slidenum">
              <a:rPr lang="en-US" smtClean="0"/>
              <a:t>6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D5C5D1-180F-BDB0-DD86-D5D61BD371FD}"/>
              </a:ext>
            </a:extLst>
          </p:cNvPr>
          <p:cNvGrpSpPr/>
          <p:nvPr/>
        </p:nvGrpSpPr>
        <p:grpSpPr>
          <a:xfrm>
            <a:off x="620749" y="1589651"/>
            <a:ext cx="2288546" cy="1714759"/>
            <a:chOff x="1004775" y="2289427"/>
            <a:chExt cx="2288546" cy="1714759"/>
          </a:xfrm>
        </p:grpSpPr>
        <p:grpSp>
          <p:nvGrpSpPr>
            <p:cNvPr id="7" name="Content Placeholder 4" descr="Man with kid outline">
              <a:extLst>
                <a:ext uri="{FF2B5EF4-FFF2-40B4-BE49-F238E27FC236}">
                  <a16:creationId xmlns:a16="http://schemas.microsoft.com/office/drawing/2014/main" id="{26EE1543-A5C8-C6AE-C290-E7D5E104C5AB}"/>
                </a:ext>
              </a:extLst>
            </p:cNvPr>
            <p:cNvGrpSpPr/>
            <p:nvPr/>
          </p:nvGrpSpPr>
          <p:grpSpPr>
            <a:xfrm>
              <a:off x="1004775" y="2713703"/>
              <a:ext cx="901952" cy="1290483"/>
              <a:chOff x="1004775" y="2713703"/>
              <a:chExt cx="901952" cy="1290483"/>
            </a:xfrm>
            <a:solidFill>
              <a:srgbClr val="000000"/>
            </a:solidFill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C729389-AB25-F76F-7F25-3128F8E2BAA6}"/>
                  </a:ext>
                </a:extLst>
              </p:cNvPr>
              <p:cNvSpPr/>
              <p:nvPr/>
            </p:nvSpPr>
            <p:spPr>
              <a:xfrm>
                <a:off x="1609909" y="3625655"/>
                <a:ext cx="193572" cy="371417"/>
              </a:xfrm>
              <a:custGeom>
                <a:avLst/>
                <a:gdLst>
                  <a:gd name="connsiteX0" fmla="*/ 177442 w 193572"/>
                  <a:gd name="connsiteY0" fmla="*/ 58378 h 371417"/>
                  <a:gd name="connsiteX1" fmla="*/ 161310 w 193572"/>
                  <a:gd name="connsiteY1" fmla="*/ 74509 h 371417"/>
                  <a:gd name="connsiteX2" fmla="*/ 161310 w 193572"/>
                  <a:gd name="connsiteY2" fmla="*/ 339155 h 371417"/>
                  <a:gd name="connsiteX3" fmla="*/ 112917 w 193572"/>
                  <a:gd name="connsiteY3" fmla="*/ 339155 h 371417"/>
                  <a:gd name="connsiteX4" fmla="*/ 112917 w 193572"/>
                  <a:gd name="connsiteY4" fmla="*/ 161714 h 371417"/>
                  <a:gd name="connsiteX5" fmla="*/ 80655 w 193572"/>
                  <a:gd name="connsiteY5" fmla="*/ 161714 h 371417"/>
                  <a:gd name="connsiteX6" fmla="*/ 80655 w 193572"/>
                  <a:gd name="connsiteY6" fmla="*/ 339155 h 371417"/>
                  <a:gd name="connsiteX7" fmla="*/ 32262 w 193572"/>
                  <a:gd name="connsiteY7" fmla="*/ 339155 h 371417"/>
                  <a:gd name="connsiteX8" fmla="*/ 32262 w 193572"/>
                  <a:gd name="connsiteY8" fmla="*/ 16131 h 371417"/>
                  <a:gd name="connsiteX9" fmla="*/ 16131 w 193572"/>
                  <a:gd name="connsiteY9" fmla="*/ 0 h 371417"/>
                  <a:gd name="connsiteX10" fmla="*/ 0 w 193572"/>
                  <a:gd name="connsiteY10" fmla="*/ 16131 h 371417"/>
                  <a:gd name="connsiteX11" fmla="*/ 0 w 193572"/>
                  <a:gd name="connsiteY11" fmla="*/ 371417 h 371417"/>
                  <a:gd name="connsiteX12" fmla="*/ 193573 w 193572"/>
                  <a:gd name="connsiteY12" fmla="*/ 371417 h 371417"/>
                  <a:gd name="connsiteX13" fmla="*/ 193573 w 193572"/>
                  <a:gd name="connsiteY13" fmla="*/ 74509 h 371417"/>
                  <a:gd name="connsiteX14" fmla="*/ 177442 w 193572"/>
                  <a:gd name="connsiteY14" fmla="*/ 58378 h 371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3572" h="371417">
                    <a:moveTo>
                      <a:pt x="177442" y="58378"/>
                    </a:moveTo>
                    <a:cubicBezTo>
                      <a:pt x="168532" y="58378"/>
                      <a:pt x="161310" y="65600"/>
                      <a:pt x="161310" y="74509"/>
                    </a:cubicBezTo>
                    <a:lnTo>
                      <a:pt x="161310" y="339155"/>
                    </a:lnTo>
                    <a:lnTo>
                      <a:pt x="112917" y="339155"/>
                    </a:lnTo>
                    <a:lnTo>
                      <a:pt x="112917" y="161714"/>
                    </a:lnTo>
                    <a:lnTo>
                      <a:pt x="80655" y="161714"/>
                    </a:lnTo>
                    <a:lnTo>
                      <a:pt x="80655" y="339155"/>
                    </a:lnTo>
                    <a:lnTo>
                      <a:pt x="32262" y="339155"/>
                    </a:lnTo>
                    <a:lnTo>
                      <a:pt x="32262" y="16131"/>
                    </a:lnTo>
                    <a:cubicBezTo>
                      <a:pt x="32262" y="7222"/>
                      <a:pt x="25040" y="0"/>
                      <a:pt x="16131" y="0"/>
                    </a:cubicBezTo>
                    <a:cubicBezTo>
                      <a:pt x="7222" y="0"/>
                      <a:pt x="0" y="7222"/>
                      <a:pt x="0" y="16131"/>
                    </a:cubicBezTo>
                    <a:lnTo>
                      <a:pt x="0" y="371417"/>
                    </a:lnTo>
                    <a:lnTo>
                      <a:pt x="193573" y="371417"/>
                    </a:lnTo>
                    <a:lnTo>
                      <a:pt x="193573" y="74509"/>
                    </a:lnTo>
                    <a:cubicBezTo>
                      <a:pt x="193573" y="65600"/>
                      <a:pt x="186351" y="58378"/>
                      <a:pt x="177442" y="5837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60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E4F446A3-FA64-CBE0-C635-06C889DD499E}"/>
                  </a:ext>
                </a:extLst>
              </p:cNvPr>
              <p:cNvSpPr/>
              <p:nvPr/>
            </p:nvSpPr>
            <p:spPr>
              <a:xfrm>
                <a:off x="1626040" y="3367833"/>
                <a:ext cx="161310" cy="161310"/>
              </a:xfrm>
              <a:custGeom>
                <a:avLst/>
                <a:gdLst>
                  <a:gd name="connsiteX0" fmla="*/ 80655 w 161310"/>
                  <a:gd name="connsiteY0" fmla="*/ 161310 h 161310"/>
                  <a:gd name="connsiteX1" fmla="*/ 161310 w 161310"/>
                  <a:gd name="connsiteY1" fmla="*/ 80655 h 161310"/>
                  <a:gd name="connsiteX2" fmla="*/ 80655 w 161310"/>
                  <a:gd name="connsiteY2" fmla="*/ 0 h 161310"/>
                  <a:gd name="connsiteX3" fmla="*/ 0 w 161310"/>
                  <a:gd name="connsiteY3" fmla="*/ 80655 h 161310"/>
                  <a:gd name="connsiteX4" fmla="*/ 80655 w 161310"/>
                  <a:gd name="connsiteY4" fmla="*/ 161310 h 161310"/>
                  <a:gd name="connsiteX5" fmla="*/ 80655 w 161310"/>
                  <a:gd name="connsiteY5" fmla="*/ 32262 h 161310"/>
                  <a:gd name="connsiteX6" fmla="*/ 129048 w 161310"/>
                  <a:gd name="connsiteY6" fmla="*/ 80655 h 161310"/>
                  <a:gd name="connsiteX7" fmla="*/ 80655 w 161310"/>
                  <a:gd name="connsiteY7" fmla="*/ 129048 h 161310"/>
                  <a:gd name="connsiteX8" fmla="*/ 32262 w 161310"/>
                  <a:gd name="connsiteY8" fmla="*/ 80655 h 161310"/>
                  <a:gd name="connsiteX9" fmla="*/ 80607 w 161310"/>
                  <a:gd name="connsiteY9" fmla="*/ 32214 h 161310"/>
                  <a:gd name="connsiteX10" fmla="*/ 80655 w 161310"/>
                  <a:gd name="connsiteY10" fmla="*/ 32214 h 161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1310" h="161310">
                    <a:moveTo>
                      <a:pt x="80655" y="161310"/>
                    </a:moveTo>
                    <a:cubicBezTo>
                      <a:pt x="125200" y="161310"/>
                      <a:pt x="161310" y="125200"/>
                      <a:pt x="161310" y="80655"/>
                    </a:cubicBezTo>
                    <a:cubicBezTo>
                      <a:pt x="161310" y="36111"/>
                      <a:pt x="125200" y="0"/>
                      <a:pt x="80655" y="0"/>
                    </a:cubicBezTo>
                    <a:cubicBezTo>
                      <a:pt x="36111" y="0"/>
                      <a:pt x="0" y="36111"/>
                      <a:pt x="0" y="80655"/>
                    </a:cubicBezTo>
                    <a:cubicBezTo>
                      <a:pt x="0" y="125200"/>
                      <a:pt x="36111" y="161310"/>
                      <a:pt x="80655" y="161310"/>
                    </a:cubicBezTo>
                    <a:close/>
                    <a:moveTo>
                      <a:pt x="80655" y="32262"/>
                    </a:moveTo>
                    <a:cubicBezTo>
                      <a:pt x="107383" y="32262"/>
                      <a:pt x="129048" y="53928"/>
                      <a:pt x="129048" y="80655"/>
                    </a:cubicBezTo>
                    <a:cubicBezTo>
                      <a:pt x="129048" y="107383"/>
                      <a:pt x="107383" y="129048"/>
                      <a:pt x="80655" y="129048"/>
                    </a:cubicBezTo>
                    <a:cubicBezTo>
                      <a:pt x="53928" y="129048"/>
                      <a:pt x="32262" y="107383"/>
                      <a:pt x="32262" y="80655"/>
                    </a:cubicBezTo>
                    <a:cubicBezTo>
                      <a:pt x="32235" y="53928"/>
                      <a:pt x="53879" y="32241"/>
                      <a:pt x="80607" y="32214"/>
                    </a:cubicBezTo>
                    <a:cubicBezTo>
                      <a:pt x="80623" y="32214"/>
                      <a:pt x="80639" y="32214"/>
                      <a:pt x="80655" y="3221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60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450C5D2-5198-FAD9-49AB-850116359BA1}"/>
                  </a:ext>
                </a:extLst>
              </p:cNvPr>
              <p:cNvSpPr/>
              <p:nvPr/>
            </p:nvSpPr>
            <p:spPr>
              <a:xfrm>
                <a:off x="1004775" y="2971799"/>
                <a:ext cx="901952" cy="877254"/>
              </a:xfrm>
              <a:custGeom>
                <a:avLst/>
                <a:gdLst>
                  <a:gd name="connsiteX0" fmla="*/ 897525 w 901952"/>
                  <a:gd name="connsiteY0" fmla="*/ 801810 h 877254"/>
                  <a:gd name="connsiteX1" fmla="*/ 837550 w 901952"/>
                  <a:gd name="connsiteY1" fmla="*/ 657711 h 877254"/>
                  <a:gd name="connsiteX2" fmla="*/ 834920 w 901952"/>
                  <a:gd name="connsiteY2" fmla="*/ 652646 h 877254"/>
                  <a:gd name="connsiteX3" fmla="*/ 831097 w 901952"/>
                  <a:gd name="connsiteY3" fmla="*/ 646758 h 877254"/>
                  <a:gd name="connsiteX4" fmla="*/ 762927 w 901952"/>
                  <a:gd name="connsiteY4" fmla="*/ 591574 h 877254"/>
                  <a:gd name="connsiteX5" fmla="*/ 700161 w 901952"/>
                  <a:gd name="connsiteY5" fmla="*/ 575185 h 877254"/>
                  <a:gd name="connsiteX6" fmla="*/ 687128 w 901952"/>
                  <a:gd name="connsiteY6" fmla="*/ 574701 h 877254"/>
                  <a:gd name="connsiteX7" fmla="*/ 603762 w 901952"/>
                  <a:gd name="connsiteY7" fmla="*/ 574701 h 877254"/>
                  <a:gd name="connsiteX8" fmla="*/ 526608 w 901952"/>
                  <a:gd name="connsiteY8" fmla="*/ 460880 h 877254"/>
                  <a:gd name="connsiteX9" fmla="*/ 516493 w 901952"/>
                  <a:gd name="connsiteY9" fmla="*/ 454170 h 877254"/>
                  <a:gd name="connsiteX10" fmla="*/ 485974 w 901952"/>
                  <a:gd name="connsiteY10" fmla="*/ 135646 h 877254"/>
                  <a:gd name="connsiteX11" fmla="*/ 476843 w 901952"/>
                  <a:gd name="connsiteY11" fmla="*/ 106336 h 877254"/>
                  <a:gd name="connsiteX12" fmla="*/ 464761 w 901952"/>
                  <a:gd name="connsiteY12" fmla="*/ 88705 h 877254"/>
                  <a:gd name="connsiteX13" fmla="*/ 349505 w 901952"/>
                  <a:gd name="connsiteY13" fmla="*/ 15099 h 877254"/>
                  <a:gd name="connsiteX14" fmla="*/ 259171 w 901952"/>
                  <a:gd name="connsiteY14" fmla="*/ 0 h 877254"/>
                  <a:gd name="connsiteX15" fmla="*/ 168837 w 901952"/>
                  <a:gd name="connsiteY15" fmla="*/ 15018 h 877254"/>
                  <a:gd name="connsiteX16" fmla="*/ 52694 w 901952"/>
                  <a:gd name="connsiteY16" fmla="*/ 89398 h 877254"/>
                  <a:gd name="connsiteX17" fmla="*/ 41257 w 901952"/>
                  <a:gd name="connsiteY17" fmla="*/ 106320 h 877254"/>
                  <a:gd name="connsiteX18" fmla="*/ 32014 w 901952"/>
                  <a:gd name="connsiteY18" fmla="*/ 136453 h 877254"/>
                  <a:gd name="connsiteX19" fmla="*/ 1526 w 901952"/>
                  <a:gd name="connsiteY19" fmla="*/ 455170 h 877254"/>
                  <a:gd name="connsiteX20" fmla="*/ 14753 w 901952"/>
                  <a:gd name="connsiteY20" fmla="*/ 513242 h 877254"/>
                  <a:gd name="connsiteX21" fmla="*/ 61905 w 901952"/>
                  <a:gd name="connsiteY21" fmla="*/ 532325 h 877254"/>
                  <a:gd name="connsiteX22" fmla="*/ 78036 w 901952"/>
                  <a:gd name="connsiteY22" fmla="*/ 516193 h 877254"/>
                  <a:gd name="connsiteX23" fmla="*/ 61905 w 901952"/>
                  <a:gd name="connsiteY23" fmla="*/ 500062 h 877254"/>
                  <a:gd name="connsiteX24" fmla="*/ 39079 w 901952"/>
                  <a:gd name="connsiteY24" fmla="*/ 492078 h 877254"/>
                  <a:gd name="connsiteX25" fmla="*/ 33562 w 901952"/>
                  <a:gd name="connsiteY25" fmla="*/ 458912 h 877254"/>
                  <a:gd name="connsiteX26" fmla="*/ 64098 w 901952"/>
                  <a:gd name="connsiteY26" fmla="*/ 140340 h 877254"/>
                  <a:gd name="connsiteX27" fmla="*/ 69776 w 901952"/>
                  <a:gd name="connsiteY27" fmla="*/ 121580 h 877254"/>
                  <a:gd name="connsiteX28" fmla="*/ 76890 w 901952"/>
                  <a:gd name="connsiteY28" fmla="*/ 110837 h 877254"/>
                  <a:gd name="connsiteX29" fmla="*/ 179306 w 901952"/>
                  <a:gd name="connsiteY29" fmla="*/ 45586 h 877254"/>
                  <a:gd name="connsiteX30" fmla="*/ 339165 w 901952"/>
                  <a:gd name="connsiteY30" fmla="*/ 45586 h 877254"/>
                  <a:gd name="connsiteX31" fmla="*/ 440790 w 901952"/>
                  <a:gd name="connsiteY31" fmla="*/ 110111 h 877254"/>
                  <a:gd name="connsiteX32" fmla="*/ 448533 w 901952"/>
                  <a:gd name="connsiteY32" fmla="*/ 121580 h 877254"/>
                  <a:gd name="connsiteX33" fmla="*/ 454082 w 901952"/>
                  <a:gd name="connsiteY33" fmla="*/ 139517 h 877254"/>
                  <a:gd name="connsiteX34" fmla="*/ 484731 w 901952"/>
                  <a:gd name="connsiteY34" fmla="*/ 459590 h 877254"/>
                  <a:gd name="connsiteX35" fmla="*/ 479134 w 901952"/>
                  <a:gd name="connsiteY35" fmla="*/ 492094 h 877254"/>
                  <a:gd name="connsiteX36" fmla="*/ 456196 w 901952"/>
                  <a:gd name="connsiteY36" fmla="*/ 500062 h 877254"/>
                  <a:gd name="connsiteX37" fmla="*/ 440065 w 901952"/>
                  <a:gd name="connsiteY37" fmla="*/ 516193 h 877254"/>
                  <a:gd name="connsiteX38" fmla="*/ 456196 w 901952"/>
                  <a:gd name="connsiteY38" fmla="*/ 532325 h 877254"/>
                  <a:gd name="connsiteX39" fmla="*/ 503347 w 901952"/>
                  <a:gd name="connsiteY39" fmla="*/ 513274 h 877254"/>
                  <a:gd name="connsiteX40" fmla="*/ 512461 w 901952"/>
                  <a:gd name="connsiteY40" fmla="*/ 497498 h 877254"/>
                  <a:gd name="connsiteX41" fmla="*/ 581905 w 901952"/>
                  <a:gd name="connsiteY41" fmla="*/ 599881 h 877254"/>
                  <a:gd name="connsiteX42" fmla="*/ 595261 w 901952"/>
                  <a:gd name="connsiteY42" fmla="*/ 606963 h 877254"/>
                  <a:gd name="connsiteX43" fmla="*/ 687208 w 901952"/>
                  <a:gd name="connsiteY43" fmla="*/ 606963 h 877254"/>
                  <a:gd name="connsiteX44" fmla="*/ 697984 w 901952"/>
                  <a:gd name="connsiteY44" fmla="*/ 607366 h 877254"/>
                  <a:gd name="connsiteX45" fmla="*/ 748861 w 901952"/>
                  <a:gd name="connsiteY45" fmla="*/ 620577 h 877254"/>
                  <a:gd name="connsiteX46" fmla="*/ 807223 w 901952"/>
                  <a:gd name="connsiteY46" fmla="*/ 668600 h 877254"/>
                  <a:gd name="connsiteX47" fmla="*/ 867827 w 901952"/>
                  <a:gd name="connsiteY47" fmla="*/ 814198 h 877254"/>
                  <a:gd name="connsiteX48" fmla="*/ 854789 w 901952"/>
                  <a:gd name="connsiteY48" fmla="*/ 845836 h 877254"/>
                  <a:gd name="connsiteX49" fmla="*/ 854197 w 901952"/>
                  <a:gd name="connsiteY49" fmla="*/ 846073 h 877254"/>
                  <a:gd name="connsiteX50" fmla="*/ 844952 w 901952"/>
                  <a:gd name="connsiteY50" fmla="*/ 866929 h 877254"/>
                  <a:gd name="connsiteX51" fmla="*/ 859988 w 901952"/>
                  <a:gd name="connsiteY51" fmla="*/ 877255 h 877254"/>
                  <a:gd name="connsiteX52" fmla="*/ 865795 w 901952"/>
                  <a:gd name="connsiteY52" fmla="*/ 876174 h 877254"/>
                  <a:gd name="connsiteX53" fmla="*/ 898156 w 901952"/>
                  <a:gd name="connsiteY53" fmla="*/ 803181 h 877254"/>
                  <a:gd name="connsiteX54" fmla="*/ 897605 w 901952"/>
                  <a:gd name="connsiteY54" fmla="*/ 801810 h 877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901952" h="877254">
                    <a:moveTo>
                      <a:pt x="897525" y="801810"/>
                    </a:moveTo>
                    <a:lnTo>
                      <a:pt x="837550" y="657711"/>
                    </a:lnTo>
                    <a:cubicBezTo>
                      <a:pt x="837550" y="657711"/>
                      <a:pt x="835711" y="654033"/>
                      <a:pt x="834920" y="652646"/>
                    </a:cubicBezTo>
                    <a:cubicBezTo>
                      <a:pt x="833749" y="650618"/>
                      <a:pt x="832473" y="648652"/>
                      <a:pt x="831097" y="646758"/>
                    </a:cubicBezTo>
                    <a:cubicBezTo>
                      <a:pt x="813001" y="623286"/>
                      <a:pt x="789653" y="604385"/>
                      <a:pt x="762927" y="591574"/>
                    </a:cubicBezTo>
                    <a:cubicBezTo>
                      <a:pt x="743259" y="582115"/>
                      <a:pt x="721945" y="576549"/>
                      <a:pt x="700161" y="575185"/>
                    </a:cubicBezTo>
                    <a:cubicBezTo>
                      <a:pt x="695742" y="574878"/>
                      <a:pt x="691354" y="574701"/>
                      <a:pt x="687128" y="574701"/>
                    </a:cubicBezTo>
                    <a:lnTo>
                      <a:pt x="603762" y="574701"/>
                    </a:lnTo>
                    <a:lnTo>
                      <a:pt x="526608" y="460880"/>
                    </a:lnTo>
                    <a:cubicBezTo>
                      <a:pt x="524254" y="457397"/>
                      <a:pt x="520618" y="454984"/>
                      <a:pt x="516493" y="454170"/>
                    </a:cubicBezTo>
                    <a:lnTo>
                      <a:pt x="485974" y="135646"/>
                    </a:lnTo>
                    <a:cubicBezTo>
                      <a:pt x="484673" y="125416"/>
                      <a:pt x="481583" y="115495"/>
                      <a:pt x="476843" y="106336"/>
                    </a:cubicBezTo>
                    <a:cubicBezTo>
                      <a:pt x="473457" y="100043"/>
                      <a:pt x="469407" y="94133"/>
                      <a:pt x="464761" y="88705"/>
                    </a:cubicBezTo>
                    <a:cubicBezTo>
                      <a:pt x="433012" y="55025"/>
                      <a:pt x="393414" y="29736"/>
                      <a:pt x="349505" y="15099"/>
                    </a:cubicBezTo>
                    <a:cubicBezTo>
                      <a:pt x="320445" y="5072"/>
                      <a:pt x="289914" y="-31"/>
                      <a:pt x="259171" y="0"/>
                    </a:cubicBezTo>
                    <a:cubicBezTo>
                      <a:pt x="228449" y="126"/>
                      <a:pt x="197947" y="5198"/>
                      <a:pt x="168837" y="15018"/>
                    </a:cubicBezTo>
                    <a:cubicBezTo>
                      <a:pt x="124546" y="29781"/>
                      <a:pt x="84632" y="55344"/>
                      <a:pt x="52694" y="89398"/>
                    </a:cubicBezTo>
                    <a:cubicBezTo>
                      <a:pt x="48316" y="94635"/>
                      <a:pt x="44483" y="100305"/>
                      <a:pt x="41257" y="106320"/>
                    </a:cubicBezTo>
                    <a:cubicBezTo>
                      <a:pt x="36413" y="115736"/>
                      <a:pt x="33283" y="125940"/>
                      <a:pt x="32014" y="136453"/>
                    </a:cubicBezTo>
                    <a:lnTo>
                      <a:pt x="1526" y="455170"/>
                    </a:lnTo>
                    <a:cubicBezTo>
                      <a:pt x="-2757" y="475530"/>
                      <a:pt x="2076" y="496744"/>
                      <a:pt x="14753" y="513242"/>
                    </a:cubicBezTo>
                    <a:cubicBezTo>
                      <a:pt x="26816" y="526348"/>
                      <a:pt x="44122" y="533352"/>
                      <a:pt x="61905" y="532325"/>
                    </a:cubicBezTo>
                    <a:cubicBezTo>
                      <a:pt x="70814" y="532325"/>
                      <a:pt x="78036" y="525103"/>
                      <a:pt x="78036" y="516193"/>
                    </a:cubicBezTo>
                    <a:cubicBezTo>
                      <a:pt x="78036" y="507284"/>
                      <a:pt x="70814" y="500062"/>
                      <a:pt x="61905" y="500062"/>
                    </a:cubicBezTo>
                    <a:cubicBezTo>
                      <a:pt x="53497" y="500846"/>
                      <a:pt x="45165" y="497932"/>
                      <a:pt x="39079" y="492078"/>
                    </a:cubicBezTo>
                    <a:cubicBezTo>
                      <a:pt x="32680" y="482281"/>
                      <a:pt x="30680" y="470252"/>
                      <a:pt x="33562" y="458912"/>
                    </a:cubicBezTo>
                    <a:lnTo>
                      <a:pt x="64098" y="140340"/>
                    </a:lnTo>
                    <a:cubicBezTo>
                      <a:pt x="64887" y="133804"/>
                      <a:pt x="66810" y="127456"/>
                      <a:pt x="69776" y="121580"/>
                    </a:cubicBezTo>
                    <a:cubicBezTo>
                      <a:pt x="71793" y="117776"/>
                      <a:pt x="74175" y="114179"/>
                      <a:pt x="76890" y="110837"/>
                    </a:cubicBezTo>
                    <a:cubicBezTo>
                      <a:pt x="105095" y="80936"/>
                      <a:pt x="140288" y="58516"/>
                      <a:pt x="179306" y="45586"/>
                    </a:cubicBezTo>
                    <a:cubicBezTo>
                      <a:pt x="231106" y="27789"/>
                      <a:pt x="287365" y="27789"/>
                      <a:pt x="339165" y="45586"/>
                    </a:cubicBezTo>
                    <a:cubicBezTo>
                      <a:pt x="377836" y="58399"/>
                      <a:pt x="412743" y="80563"/>
                      <a:pt x="440790" y="110111"/>
                    </a:cubicBezTo>
                    <a:cubicBezTo>
                      <a:pt x="443757" y="113658"/>
                      <a:pt x="446352" y="117502"/>
                      <a:pt x="448533" y="121580"/>
                    </a:cubicBezTo>
                    <a:cubicBezTo>
                      <a:pt x="451390" y="127200"/>
                      <a:pt x="453268" y="133267"/>
                      <a:pt x="454082" y="139517"/>
                    </a:cubicBezTo>
                    <a:lnTo>
                      <a:pt x="484731" y="459590"/>
                    </a:lnTo>
                    <a:cubicBezTo>
                      <a:pt x="487485" y="470731"/>
                      <a:pt x="485456" y="482515"/>
                      <a:pt x="479134" y="492094"/>
                    </a:cubicBezTo>
                    <a:cubicBezTo>
                      <a:pt x="473019" y="497973"/>
                      <a:pt x="464639" y="500885"/>
                      <a:pt x="456196" y="500062"/>
                    </a:cubicBezTo>
                    <a:cubicBezTo>
                      <a:pt x="447286" y="500062"/>
                      <a:pt x="440065" y="507284"/>
                      <a:pt x="440065" y="516193"/>
                    </a:cubicBezTo>
                    <a:cubicBezTo>
                      <a:pt x="440065" y="525103"/>
                      <a:pt x="447286" y="532325"/>
                      <a:pt x="456196" y="532325"/>
                    </a:cubicBezTo>
                    <a:cubicBezTo>
                      <a:pt x="473972" y="533355"/>
                      <a:pt x="491276" y="526364"/>
                      <a:pt x="503347" y="513274"/>
                    </a:cubicBezTo>
                    <a:cubicBezTo>
                      <a:pt x="507250" y="508565"/>
                      <a:pt x="510331" y="503231"/>
                      <a:pt x="512461" y="497498"/>
                    </a:cubicBezTo>
                    <a:lnTo>
                      <a:pt x="581905" y="599881"/>
                    </a:lnTo>
                    <a:cubicBezTo>
                      <a:pt x="584907" y="604311"/>
                      <a:pt x="589911" y="606965"/>
                      <a:pt x="595261" y="606963"/>
                    </a:cubicBezTo>
                    <a:lnTo>
                      <a:pt x="687208" y="606963"/>
                    </a:lnTo>
                    <a:cubicBezTo>
                      <a:pt x="690693" y="606963"/>
                      <a:pt x="694322" y="607108"/>
                      <a:pt x="697984" y="607366"/>
                    </a:cubicBezTo>
                    <a:cubicBezTo>
                      <a:pt x="715638" y="608444"/>
                      <a:pt x="732914" y="612930"/>
                      <a:pt x="748861" y="620577"/>
                    </a:cubicBezTo>
                    <a:cubicBezTo>
                      <a:pt x="771951" y="631569"/>
                      <a:pt x="791991" y="648058"/>
                      <a:pt x="807223" y="668600"/>
                    </a:cubicBezTo>
                    <a:lnTo>
                      <a:pt x="867827" y="814198"/>
                    </a:lnTo>
                    <a:cubicBezTo>
                      <a:pt x="872964" y="826535"/>
                      <a:pt x="867126" y="840700"/>
                      <a:pt x="854789" y="845836"/>
                    </a:cubicBezTo>
                    <a:cubicBezTo>
                      <a:pt x="854592" y="845918"/>
                      <a:pt x="854395" y="845997"/>
                      <a:pt x="854197" y="846073"/>
                    </a:cubicBezTo>
                    <a:cubicBezTo>
                      <a:pt x="845884" y="849280"/>
                      <a:pt x="841745" y="858617"/>
                      <a:pt x="844952" y="866929"/>
                    </a:cubicBezTo>
                    <a:cubicBezTo>
                      <a:pt x="847349" y="873146"/>
                      <a:pt x="853324" y="877248"/>
                      <a:pt x="859988" y="877255"/>
                    </a:cubicBezTo>
                    <a:cubicBezTo>
                      <a:pt x="861974" y="877251"/>
                      <a:pt x="863942" y="876885"/>
                      <a:pt x="865795" y="876174"/>
                    </a:cubicBezTo>
                    <a:cubicBezTo>
                      <a:pt x="894887" y="864953"/>
                      <a:pt x="909375" y="832273"/>
                      <a:pt x="898156" y="803181"/>
                    </a:cubicBezTo>
                    <a:cubicBezTo>
                      <a:pt x="897978" y="802721"/>
                      <a:pt x="897794" y="802265"/>
                      <a:pt x="897605" y="80181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60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1495BAD-F08F-22F4-6AC3-A2E1BC09124E}"/>
                  </a:ext>
                </a:extLst>
              </p:cNvPr>
              <p:cNvSpPr/>
              <p:nvPr/>
            </p:nvSpPr>
            <p:spPr>
              <a:xfrm>
                <a:off x="1134769" y="3148902"/>
                <a:ext cx="258112" cy="855283"/>
              </a:xfrm>
              <a:custGeom>
                <a:avLst/>
                <a:gdLst>
                  <a:gd name="connsiteX0" fmla="*/ 241982 w 258112"/>
                  <a:gd name="connsiteY0" fmla="*/ 0 h 855283"/>
                  <a:gd name="connsiteX1" fmla="*/ 225851 w 258112"/>
                  <a:gd name="connsiteY1" fmla="*/ 16131 h 855283"/>
                  <a:gd name="connsiteX2" fmla="*/ 225689 w 258112"/>
                  <a:gd name="connsiteY2" fmla="*/ 823022 h 855283"/>
                  <a:gd name="connsiteX3" fmla="*/ 145179 w 258112"/>
                  <a:gd name="connsiteY3" fmla="*/ 823022 h 855283"/>
                  <a:gd name="connsiteX4" fmla="*/ 145179 w 258112"/>
                  <a:gd name="connsiteY4" fmla="*/ 371353 h 855283"/>
                  <a:gd name="connsiteX5" fmla="*/ 112917 w 258112"/>
                  <a:gd name="connsiteY5" fmla="*/ 371353 h 855283"/>
                  <a:gd name="connsiteX6" fmla="*/ 112917 w 258112"/>
                  <a:gd name="connsiteY6" fmla="*/ 823022 h 855283"/>
                  <a:gd name="connsiteX7" fmla="*/ 32262 w 258112"/>
                  <a:gd name="connsiteY7" fmla="*/ 823022 h 855283"/>
                  <a:gd name="connsiteX8" fmla="*/ 32262 w 258112"/>
                  <a:gd name="connsiteY8" fmla="*/ 16131 h 855283"/>
                  <a:gd name="connsiteX9" fmla="*/ 16131 w 258112"/>
                  <a:gd name="connsiteY9" fmla="*/ 0 h 855283"/>
                  <a:gd name="connsiteX10" fmla="*/ 0 w 258112"/>
                  <a:gd name="connsiteY10" fmla="*/ 16131 h 855283"/>
                  <a:gd name="connsiteX11" fmla="*/ 0 w 258112"/>
                  <a:gd name="connsiteY11" fmla="*/ 855284 h 855283"/>
                  <a:gd name="connsiteX12" fmla="*/ 257952 w 258112"/>
                  <a:gd name="connsiteY12" fmla="*/ 855284 h 855283"/>
                  <a:gd name="connsiteX13" fmla="*/ 258113 w 258112"/>
                  <a:gd name="connsiteY13" fmla="*/ 16131 h 855283"/>
                  <a:gd name="connsiteX14" fmla="*/ 241982 w 258112"/>
                  <a:gd name="connsiteY14" fmla="*/ 0 h 855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8112" h="855283">
                    <a:moveTo>
                      <a:pt x="241982" y="0"/>
                    </a:moveTo>
                    <a:cubicBezTo>
                      <a:pt x="233073" y="0"/>
                      <a:pt x="225851" y="7222"/>
                      <a:pt x="225851" y="16131"/>
                    </a:cubicBezTo>
                    <a:lnTo>
                      <a:pt x="225689" y="823022"/>
                    </a:lnTo>
                    <a:lnTo>
                      <a:pt x="145179" y="823022"/>
                    </a:lnTo>
                    <a:lnTo>
                      <a:pt x="145179" y="371353"/>
                    </a:lnTo>
                    <a:lnTo>
                      <a:pt x="112917" y="371353"/>
                    </a:lnTo>
                    <a:lnTo>
                      <a:pt x="112917" y="823022"/>
                    </a:lnTo>
                    <a:lnTo>
                      <a:pt x="32262" y="823022"/>
                    </a:lnTo>
                    <a:lnTo>
                      <a:pt x="32262" y="16131"/>
                    </a:lnTo>
                    <a:cubicBezTo>
                      <a:pt x="32262" y="7222"/>
                      <a:pt x="25040" y="0"/>
                      <a:pt x="16131" y="0"/>
                    </a:cubicBezTo>
                    <a:cubicBezTo>
                      <a:pt x="7222" y="0"/>
                      <a:pt x="0" y="7222"/>
                      <a:pt x="0" y="16131"/>
                    </a:cubicBezTo>
                    <a:lnTo>
                      <a:pt x="0" y="855284"/>
                    </a:lnTo>
                    <a:lnTo>
                      <a:pt x="257952" y="855284"/>
                    </a:lnTo>
                    <a:lnTo>
                      <a:pt x="258113" y="16131"/>
                    </a:lnTo>
                    <a:cubicBezTo>
                      <a:pt x="258113" y="7222"/>
                      <a:pt x="250891" y="0"/>
                      <a:pt x="24198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60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A99BB0B-7889-2CEC-9A95-95931476BD7A}"/>
                  </a:ext>
                </a:extLst>
              </p:cNvPr>
              <p:cNvSpPr/>
              <p:nvPr/>
            </p:nvSpPr>
            <p:spPr>
              <a:xfrm>
                <a:off x="1150900" y="2713703"/>
                <a:ext cx="225834" cy="225834"/>
              </a:xfrm>
              <a:custGeom>
                <a:avLst/>
                <a:gdLst>
                  <a:gd name="connsiteX0" fmla="*/ 112917 w 225834"/>
                  <a:gd name="connsiteY0" fmla="*/ 225835 h 225834"/>
                  <a:gd name="connsiteX1" fmla="*/ 225835 w 225834"/>
                  <a:gd name="connsiteY1" fmla="*/ 112917 h 225834"/>
                  <a:gd name="connsiteX2" fmla="*/ 112917 w 225834"/>
                  <a:gd name="connsiteY2" fmla="*/ 0 h 225834"/>
                  <a:gd name="connsiteX3" fmla="*/ 0 w 225834"/>
                  <a:gd name="connsiteY3" fmla="*/ 112917 h 225834"/>
                  <a:gd name="connsiteX4" fmla="*/ 112917 w 225834"/>
                  <a:gd name="connsiteY4" fmla="*/ 225835 h 225834"/>
                  <a:gd name="connsiteX5" fmla="*/ 112917 w 225834"/>
                  <a:gd name="connsiteY5" fmla="*/ 32262 h 225834"/>
                  <a:gd name="connsiteX6" fmla="*/ 193573 w 225834"/>
                  <a:gd name="connsiteY6" fmla="*/ 112917 h 225834"/>
                  <a:gd name="connsiteX7" fmla="*/ 112917 w 225834"/>
                  <a:gd name="connsiteY7" fmla="*/ 193573 h 225834"/>
                  <a:gd name="connsiteX8" fmla="*/ 32262 w 225834"/>
                  <a:gd name="connsiteY8" fmla="*/ 112917 h 225834"/>
                  <a:gd name="connsiteX9" fmla="*/ 112917 w 225834"/>
                  <a:gd name="connsiteY9" fmla="*/ 32262 h 225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5834" h="225834">
                    <a:moveTo>
                      <a:pt x="112917" y="225835"/>
                    </a:moveTo>
                    <a:cubicBezTo>
                      <a:pt x="175280" y="225835"/>
                      <a:pt x="225835" y="175280"/>
                      <a:pt x="225835" y="112917"/>
                    </a:cubicBezTo>
                    <a:cubicBezTo>
                      <a:pt x="225835" y="50555"/>
                      <a:pt x="175280" y="0"/>
                      <a:pt x="112917" y="0"/>
                    </a:cubicBezTo>
                    <a:cubicBezTo>
                      <a:pt x="50555" y="0"/>
                      <a:pt x="0" y="50555"/>
                      <a:pt x="0" y="112917"/>
                    </a:cubicBezTo>
                    <a:cubicBezTo>
                      <a:pt x="71" y="175251"/>
                      <a:pt x="50584" y="225764"/>
                      <a:pt x="112917" y="225835"/>
                    </a:cubicBezTo>
                    <a:close/>
                    <a:moveTo>
                      <a:pt x="112917" y="32262"/>
                    </a:moveTo>
                    <a:cubicBezTo>
                      <a:pt x="157462" y="32262"/>
                      <a:pt x="193573" y="68373"/>
                      <a:pt x="193573" y="112917"/>
                    </a:cubicBezTo>
                    <a:cubicBezTo>
                      <a:pt x="193573" y="157462"/>
                      <a:pt x="157462" y="193573"/>
                      <a:pt x="112917" y="193573"/>
                    </a:cubicBezTo>
                    <a:cubicBezTo>
                      <a:pt x="68373" y="193573"/>
                      <a:pt x="32262" y="157462"/>
                      <a:pt x="32262" y="112917"/>
                    </a:cubicBezTo>
                    <a:cubicBezTo>
                      <a:pt x="32315" y="68394"/>
                      <a:pt x="68394" y="32315"/>
                      <a:pt x="112917" y="3226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60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aphic 6" descr="House outline">
              <a:extLst>
                <a:ext uri="{FF2B5EF4-FFF2-40B4-BE49-F238E27FC236}">
                  <a16:creationId xmlns:a16="http://schemas.microsoft.com/office/drawing/2014/main" id="{B50A0FF3-FBC9-934C-8F67-B6666CEEF72B}"/>
                </a:ext>
              </a:extLst>
            </p:cNvPr>
            <p:cNvGrpSpPr/>
            <p:nvPr/>
          </p:nvGrpSpPr>
          <p:grpSpPr>
            <a:xfrm>
              <a:off x="2077547" y="2894954"/>
              <a:ext cx="1215774" cy="1076893"/>
              <a:chOff x="2077547" y="2894954"/>
              <a:chExt cx="1215774" cy="1076893"/>
            </a:xfrm>
            <a:solidFill>
              <a:srgbClr val="000000"/>
            </a:solidFill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EB3DE83-FFF7-F229-70EA-F47269721FF1}"/>
                  </a:ext>
                </a:extLst>
              </p:cNvPr>
              <p:cNvSpPr/>
              <p:nvPr/>
            </p:nvSpPr>
            <p:spPr>
              <a:xfrm>
                <a:off x="2077547" y="2894954"/>
                <a:ext cx="1215774" cy="1076893"/>
              </a:xfrm>
              <a:custGeom>
                <a:avLst/>
                <a:gdLst>
                  <a:gd name="connsiteX0" fmla="*/ 974677 w 1215774"/>
                  <a:gd name="connsiteY0" fmla="*/ 78904 h 1076893"/>
                  <a:gd name="connsiteX1" fmla="*/ 827961 w 1215774"/>
                  <a:gd name="connsiteY1" fmla="*/ 78904 h 1076893"/>
                  <a:gd name="connsiteX2" fmla="*/ 827961 w 1215774"/>
                  <a:gd name="connsiteY2" fmla="*/ 209011 h 1076893"/>
                  <a:gd name="connsiteX3" fmla="*/ 607887 w 1215774"/>
                  <a:gd name="connsiteY3" fmla="*/ 0 h 1076893"/>
                  <a:gd name="connsiteX4" fmla="*/ 0 w 1215774"/>
                  <a:gd name="connsiteY4" fmla="*/ 577444 h 1076893"/>
                  <a:gd name="connsiteX5" fmla="*/ 95204 w 1215774"/>
                  <a:gd name="connsiteY5" fmla="*/ 672633 h 1076893"/>
                  <a:gd name="connsiteX6" fmla="*/ 167740 w 1215774"/>
                  <a:gd name="connsiteY6" fmla="*/ 603941 h 1076893"/>
                  <a:gd name="connsiteX7" fmla="*/ 167740 w 1215774"/>
                  <a:gd name="connsiteY7" fmla="*/ 1076541 h 1076893"/>
                  <a:gd name="connsiteX8" fmla="*/ 534529 w 1215774"/>
                  <a:gd name="connsiteY8" fmla="*/ 1076688 h 1076893"/>
                  <a:gd name="connsiteX9" fmla="*/ 534529 w 1215774"/>
                  <a:gd name="connsiteY9" fmla="*/ 710016 h 1076893"/>
                  <a:gd name="connsiteX10" fmla="*/ 681245 w 1215774"/>
                  <a:gd name="connsiteY10" fmla="*/ 710016 h 1076893"/>
                  <a:gd name="connsiteX11" fmla="*/ 681245 w 1215774"/>
                  <a:gd name="connsiteY11" fmla="*/ 1076806 h 1076893"/>
                  <a:gd name="connsiteX12" fmla="*/ 1048035 w 1215774"/>
                  <a:gd name="connsiteY12" fmla="*/ 1076894 h 1076893"/>
                  <a:gd name="connsiteX13" fmla="*/ 1048035 w 1215774"/>
                  <a:gd name="connsiteY13" fmla="*/ 603324 h 1076893"/>
                  <a:gd name="connsiteX14" fmla="*/ 1120938 w 1215774"/>
                  <a:gd name="connsiteY14" fmla="*/ 672281 h 1076893"/>
                  <a:gd name="connsiteX15" fmla="*/ 1215775 w 1215774"/>
                  <a:gd name="connsiteY15" fmla="*/ 577458 h 1076893"/>
                  <a:gd name="connsiteX16" fmla="*/ 974677 w 1215774"/>
                  <a:gd name="connsiteY16" fmla="*/ 348391 h 1076893"/>
                  <a:gd name="connsiteX17" fmla="*/ 857304 w 1215774"/>
                  <a:gd name="connsiteY17" fmla="*/ 108247 h 1076893"/>
                  <a:gd name="connsiteX18" fmla="*/ 945333 w 1215774"/>
                  <a:gd name="connsiteY18" fmla="*/ 108247 h 1076893"/>
                  <a:gd name="connsiteX19" fmla="*/ 945333 w 1215774"/>
                  <a:gd name="connsiteY19" fmla="*/ 320515 h 1076893"/>
                  <a:gd name="connsiteX20" fmla="*/ 857304 w 1215774"/>
                  <a:gd name="connsiteY20" fmla="*/ 236887 h 1076893"/>
                  <a:gd name="connsiteX21" fmla="*/ 1018691 w 1215774"/>
                  <a:gd name="connsiteY21" fmla="*/ 1047550 h 1076893"/>
                  <a:gd name="connsiteX22" fmla="*/ 710588 w 1215774"/>
                  <a:gd name="connsiteY22" fmla="*/ 1047418 h 1076893"/>
                  <a:gd name="connsiteX23" fmla="*/ 710588 w 1215774"/>
                  <a:gd name="connsiteY23" fmla="*/ 680629 h 1076893"/>
                  <a:gd name="connsiteX24" fmla="*/ 505186 w 1215774"/>
                  <a:gd name="connsiteY24" fmla="*/ 680629 h 1076893"/>
                  <a:gd name="connsiteX25" fmla="*/ 505186 w 1215774"/>
                  <a:gd name="connsiteY25" fmla="*/ 1047330 h 1076893"/>
                  <a:gd name="connsiteX26" fmla="*/ 197083 w 1215774"/>
                  <a:gd name="connsiteY26" fmla="*/ 1047213 h 1076893"/>
                  <a:gd name="connsiteX27" fmla="*/ 197083 w 1215774"/>
                  <a:gd name="connsiteY27" fmla="*/ 576153 h 1076893"/>
                  <a:gd name="connsiteX28" fmla="*/ 607887 w 1215774"/>
                  <a:gd name="connsiteY28" fmla="*/ 187121 h 1076893"/>
                  <a:gd name="connsiteX29" fmla="*/ 1018691 w 1215774"/>
                  <a:gd name="connsiteY29" fmla="*/ 575581 h 1076893"/>
                  <a:gd name="connsiteX30" fmla="*/ 95747 w 1215774"/>
                  <a:gd name="connsiteY30" fmla="*/ 631699 h 1076893"/>
                  <a:gd name="connsiteX31" fmla="*/ 42049 w 1215774"/>
                  <a:gd name="connsiteY31" fmla="*/ 578060 h 1076893"/>
                  <a:gd name="connsiteX32" fmla="*/ 607887 w 1215774"/>
                  <a:gd name="connsiteY32" fmla="*/ 40435 h 1076893"/>
                  <a:gd name="connsiteX33" fmla="*/ 1173726 w 1215774"/>
                  <a:gd name="connsiteY33" fmla="*/ 578060 h 1076893"/>
                  <a:gd name="connsiteX34" fmla="*/ 1120365 w 1215774"/>
                  <a:gd name="connsiteY34" fmla="*/ 631347 h 1076893"/>
                  <a:gd name="connsiteX35" fmla="*/ 607887 w 1215774"/>
                  <a:gd name="connsiteY35" fmla="*/ 146716 h 1076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15774" h="1076893">
                    <a:moveTo>
                      <a:pt x="974677" y="78904"/>
                    </a:moveTo>
                    <a:lnTo>
                      <a:pt x="827961" y="78904"/>
                    </a:lnTo>
                    <a:lnTo>
                      <a:pt x="827961" y="209011"/>
                    </a:lnTo>
                    <a:lnTo>
                      <a:pt x="607887" y="0"/>
                    </a:lnTo>
                    <a:lnTo>
                      <a:pt x="0" y="577444"/>
                    </a:lnTo>
                    <a:lnTo>
                      <a:pt x="95204" y="672633"/>
                    </a:lnTo>
                    <a:lnTo>
                      <a:pt x="167740" y="603941"/>
                    </a:lnTo>
                    <a:lnTo>
                      <a:pt x="167740" y="1076541"/>
                    </a:lnTo>
                    <a:lnTo>
                      <a:pt x="534529" y="1076688"/>
                    </a:lnTo>
                    <a:lnTo>
                      <a:pt x="534529" y="710016"/>
                    </a:lnTo>
                    <a:lnTo>
                      <a:pt x="681245" y="710016"/>
                    </a:lnTo>
                    <a:lnTo>
                      <a:pt x="681245" y="1076806"/>
                    </a:lnTo>
                    <a:lnTo>
                      <a:pt x="1048035" y="1076894"/>
                    </a:lnTo>
                    <a:lnTo>
                      <a:pt x="1048035" y="603324"/>
                    </a:lnTo>
                    <a:lnTo>
                      <a:pt x="1120938" y="672281"/>
                    </a:lnTo>
                    <a:lnTo>
                      <a:pt x="1215775" y="577458"/>
                    </a:lnTo>
                    <a:lnTo>
                      <a:pt x="974677" y="348391"/>
                    </a:lnTo>
                    <a:close/>
                    <a:moveTo>
                      <a:pt x="857304" y="108247"/>
                    </a:moveTo>
                    <a:lnTo>
                      <a:pt x="945333" y="108247"/>
                    </a:lnTo>
                    <a:lnTo>
                      <a:pt x="945333" y="320515"/>
                    </a:lnTo>
                    <a:lnTo>
                      <a:pt x="857304" y="236887"/>
                    </a:lnTo>
                    <a:close/>
                    <a:moveTo>
                      <a:pt x="1018691" y="1047550"/>
                    </a:moveTo>
                    <a:lnTo>
                      <a:pt x="710588" y="1047418"/>
                    </a:lnTo>
                    <a:lnTo>
                      <a:pt x="710588" y="680629"/>
                    </a:lnTo>
                    <a:lnTo>
                      <a:pt x="505186" y="680629"/>
                    </a:lnTo>
                    <a:lnTo>
                      <a:pt x="505186" y="1047330"/>
                    </a:lnTo>
                    <a:lnTo>
                      <a:pt x="197083" y="1047213"/>
                    </a:lnTo>
                    <a:lnTo>
                      <a:pt x="197083" y="576153"/>
                    </a:lnTo>
                    <a:lnTo>
                      <a:pt x="607887" y="187121"/>
                    </a:lnTo>
                    <a:lnTo>
                      <a:pt x="1018691" y="575581"/>
                    </a:lnTo>
                    <a:close/>
                    <a:moveTo>
                      <a:pt x="95747" y="631699"/>
                    </a:moveTo>
                    <a:lnTo>
                      <a:pt x="42049" y="578060"/>
                    </a:lnTo>
                    <a:lnTo>
                      <a:pt x="607887" y="40435"/>
                    </a:lnTo>
                    <a:lnTo>
                      <a:pt x="1173726" y="578060"/>
                    </a:lnTo>
                    <a:lnTo>
                      <a:pt x="1120365" y="631347"/>
                    </a:lnTo>
                    <a:lnTo>
                      <a:pt x="607887" y="146716"/>
                    </a:lnTo>
                    <a:close/>
                  </a:path>
                </a:pathLst>
              </a:custGeom>
              <a:solidFill>
                <a:srgbClr val="000000"/>
              </a:solidFill>
              <a:ln w="145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0B40774-4F1F-752C-F4CE-E6AA178DF61F}"/>
                  </a:ext>
                </a:extLst>
              </p:cNvPr>
              <p:cNvSpPr/>
              <p:nvPr/>
            </p:nvSpPr>
            <p:spPr>
              <a:xfrm>
                <a:off x="2333316" y="3575392"/>
                <a:ext cx="176058" cy="176058"/>
              </a:xfrm>
              <a:custGeom>
                <a:avLst/>
                <a:gdLst>
                  <a:gd name="connsiteX0" fmla="*/ 0 w 176058"/>
                  <a:gd name="connsiteY0" fmla="*/ 176059 h 176058"/>
                  <a:gd name="connsiteX1" fmla="*/ 176059 w 176058"/>
                  <a:gd name="connsiteY1" fmla="*/ 176059 h 176058"/>
                  <a:gd name="connsiteX2" fmla="*/ 176059 w 176058"/>
                  <a:gd name="connsiteY2" fmla="*/ 0 h 176058"/>
                  <a:gd name="connsiteX3" fmla="*/ 0 w 176058"/>
                  <a:gd name="connsiteY3" fmla="*/ 0 h 176058"/>
                  <a:gd name="connsiteX4" fmla="*/ 29343 w 176058"/>
                  <a:gd name="connsiteY4" fmla="*/ 29343 h 176058"/>
                  <a:gd name="connsiteX5" fmla="*/ 146716 w 176058"/>
                  <a:gd name="connsiteY5" fmla="*/ 29343 h 176058"/>
                  <a:gd name="connsiteX6" fmla="*/ 146716 w 176058"/>
                  <a:gd name="connsiteY6" fmla="*/ 146716 h 176058"/>
                  <a:gd name="connsiteX7" fmla="*/ 29343 w 176058"/>
                  <a:gd name="connsiteY7" fmla="*/ 146716 h 176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058" h="176058">
                    <a:moveTo>
                      <a:pt x="0" y="176059"/>
                    </a:moveTo>
                    <a:lnTo>
                      <a:pt x="176059" y="176059"/>
                    </a:lnTo>
                    <a:lnTo>
                      <a:pt x="176059" y="0"/>
                    </a:lnTo>
                    <a:lnTo>
                      <a:pt x="0" y="0"/>
                    </a:lnTo>
                    <a:close/>
                    <a:moveTo>
                      <a:pt x="29343" y="29343"/>
                    </a:moveTo>
                    <a:lnTo>
                      <a:pt x="146716" y="29343"/>
                    </a:lnTo>
                    <a:lnTo>
                      <a:pt x="146716" y="146716"/>
                    </a:lnTo>
                    <a:lnTo>
                      <a:pt x="29343" y="146716"/>
                    </a:lnTo>
                    <a:close/>
                  </a:path>
                </a:pathLst>
              </a:custGeom>
              <a:solidFill>
                <a:srgbClr val="000000"/>
              </a:solidFill>
              <a:ln w="145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E42D5C4-61BC-5A3F-6959-E1CEF11A1A18}"/>
                  </a:ext>
                </a:extLst>
              </p:cNvPr>
              <p:cNvSpPr/>
              <p:nvPr/>
            </p:nvSpPr>
            <p:spPr>
              <a:xfrm>
                <a:off x="2861493" y="3575392"/>
                <a:ext cx="176058" cy="176058"/>
              </a:xfrm>
              <a:custGeom>
                <a:avLst/>
                <a:gdLst>
                  <a:gd name="connsiteX0" fmla="*/ 176059 w 176058"/>
                  <a:gd name="connsiteY0" fmla="*/ 0 h 176058"/>
                  <a:gd name="connsiteX1" fmla="*/ 0 w 176058"/>
                  <a:gd name="connsiteY1" fmla="*/ 0 h 176058"/>
                  <a:gd name="connsiteX2" fmla="*/ 0 w 176058"/>
                  <a:gd name="connsiteY2" fmla="*/ 176059 h 176058"/>
                  <a:gd name="connsiteX3" fmla="*/ 176059 w 176058"/>
                  <a:gd name="connsiteY3" fmla="*/ 176059 h 176058"/>
                  <a:gd name="connsiteX4" fmla="*/ 146716 w 176058"/>
                  <a:gd name="connsiteY4" fmla="*/ 146716 h 176058"/>
                  <a:gd name="connsiteX5" fmla="*/ 29343 w 176058"/>
                  <a:gd name="connsiteY5" fmla="*/ 146716 h 176058"/>
                  <a:gd name="connsiteX6" fmla="*/ 29343 w 176058"/>
                  <a:gd name="connsiteY6" fmla="*/ 29343 h 176058"/>
                  <a:gd name="connsiteX7" fmla="*/ 146716 w 176058"/>
                  <a:gd name="connsiteY7" fmla="*/ 29343 h 176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058" h="176058">
                    <a:moveTo>
                      <a:pt x="176059" y="0"/>
                    </a:moveTo>
                    <a:lnTo>
                      <a:pt x="0" y="0"/>
                    </a:lnTo>
                    <a:lnTo>
                      <a:pt x="0" y="176059"/>
                    </a:lnTo>
                    <a:lnTo>
                      <a:pt x="176059" y="176059"/>
                    </a:lnTo>
                    <a:close/>
                    <a:moveTo>
                      <a:pt x="146716" y="146716"/>
                    </a:moveTo>
                    <a:lnTo>
                      <a:pt x="29343" y="146716"/>
                    </a:lnTo>
                    <a:lnTo>
                      <a:pt x="29343" y="29343"/>
                    </a:lnTo>
                    <a:lnTo>
                      <a:pt x="146716" y="29343"/>
                    </a:lnTo>
                    <a:close/>
                  </a:path>
                </a:pathLst>
              </a:custGeom>
              <a:solidFill>
                <a:srgbClr val="000000"/>
              </a:solidFill>
              <a:ln w="145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" name="Graphic 8" descr="Ticket outline">
              <a:extLst>
                <a:ext uri="{FF2B5EF4-FFF2-40B4-BE49-F238E27FC236}">
                  <a16:creationId xmlns:a16="http://schemas.microsoft.com/office/drawing/2014/main" id="{A526C0CB-1F94-3627-6F61-A703D199361B}"/>
                </a:ext>
              </a:extLst>
            </p:cNvPr>
            <p:cNvGrpSpPr/>
            <p:nvPr/>
          </p:nvGrpSpPr>
          <p:grpSpPr>
            <a:xfrm>
              <a:off x="1701241" y="2832003"/>
              <a:ext cx="559914" cy="404033"/>
              <a:chOff x="1701241" y="2832003"/>
              <a:chExt cx="559914" cy="404033"/>
            </a:xfrm>
            <a:solidFill>
              <a:srgbClr val="000000"/>
            </a:solidFill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42B89847-61E5-9F74-A940-E00A771E678A}"/>
                  </a:ext>
                </a:extLst>
              </p:cNvPr>
              <p:cNvSpPr/>
              <p:nvPr/>
            </p:nvSpPr>
            <p:spPr>
              <a:xfrm>
                <a:off x="1701241" y="2921938"/>
                <a:ext cx="559914" cy="314098"/>
              </a:xfrm>
              <a:custGeom>
                <a:avLst/>
                <a:gdLst>
                  <a:gd name="connsiteX0" fmla="*/ 56333 w 559914"/>
                  <a:gd name="connsiteY0" fmla="*/ 158756 h 314098"/>
                  <a:gd name="connsiteX1" fmla="*/ 6828 w 559914"/>
                  <a:gd name="connsiteY1" fmla="*/ 208261 h 314098"/>
                  <a:gd name="connsiteX2" fmla="*/ 0 w 559914"/>
                  <a:gd name="connsiteY2" fmla="*/ 208261 h 314098"/>
                  <a:gd name="connsiteX3" fmla="*/ 0 w 559914"/>
                  <a:gd name="connsiteY3" fmla="*/ 314099 h 314098"/>
                  <a:gd name="connsiteX4" fmla="*/ 559915 w 559914"/>
                  <a:gd name="connsiteY4" fmla="*/ 314099 h 314098"/>
                  <a:gd name="connsiteX5" fmla="*/ 559915 w 559914"/>
                  <a:gd name="connsiteY5" fmla="*/ 208261 h 314098"/>
                  <a:gd name="connsiteX6" fmla="*/ 553087 w 559914"/>
                  <a:gd name="connsiteY6" fmla="*/ 208261 h 314098"/>
                  <a:gd name="connsiteX7" fmla="*/ 503582 w 559914"/>
                  <a:gd name="connsiteY7" fmla="*/ 158756 h 314098"/>
                  <a:gd name="connsiteX8" fmla="*/ 553087 w 559914"/>
                  <a:gd name="connsiteY8" fmla="*/ 109252 h 314098"/>
                  <a:gd name="connsiteX9" fmla="*/ 559915 w 559914"/>
                  <a:gd name="connsiteY9" fmla="*/ 109252 h 314098"/>
                  <a:gd name="connsiteX10" fmla="*/ 559915 w 559914"/>
                  <a:gd name="connsiteY10" fmla="*/ 0 h 314098"/>
                  <a:gd name="connsiteX11" fmla="*/ 0 w 559914"/>
                  <a:gd name="connsiteY11" fmla="*/ 0 h 314098"/>
                  <a:gd name="connsiteX12" fmla="*/ 0 w 559914"/>
                  <a:gd name="connsiteY12" fmla="*/ 109252 h 314098"/>
                  <a:gd name="connsiteX13" fmla="*/ 6828 w 559914"/>
                  <a:gd name="connsiteY13" fmla="*/ 109252 h 314098"/>
                  <a:gd name="connsiteX14" fmla="*/ 56333 w 559914"/>
                  <a:gd name="connsiteY14" fmla="*/ 158756 h 314098"/>
                  <a:gd name="connsiteX15" fmla="*/ 13656 w 559914"/>
                  <a:gd name="connsiteY15" fmla="*/ 95964 h 314098"/>
                  <a:gd name="connsiteX16" fmla="*/ 13656 w 559914"/>
                  <a:gd name="connsiteY16" fmla="*/ 13656 h 314098"/>
                  <a:gd name="connsiteX17" fmla="*/ 129736 w 559914"/>
                  <a:gd name="connsiteY17" fmla="*/ 13656 h 314098"/>
                  <a:gd name="connsiteX18" fmla="*/ 129736 w 559914"/>
                  <a:gd name="connsiteY18" fmla="*/ 40969 h 314098"/>
                  <a:gd name="connsiteX19" fmla="*/ 143393 w 559914"/>
                  <a:gd name="connsiteY19" fmla="*/ 40969 h 314098"/>
                  <a:gd name="connsiteX20" fmla="*/ 143393 w 559914"/>
                  <a:gd name="connsiteY20" fmla="*/ 13656 h 314098"/>
                  <a:gd name="connsiteX21" fmla="*/ 546258 w 559914"/>
                  <a:gd name="connsiteY21" fmla="*/ 13656 h 314098"/>
                  <a:gd name="connsiteX22" fmla="*/ 546258 w 559914"/>
                  <a:gd name="connsiteY22" fmla="*/ 95964 h 314098"/>
                  <a:gd name="connsiteX23" fmla="*/ 490281 w 559914"/>
                  <a:gd name="connsiteY23" fmla="*/ 165571 h 314098"/>
                  <a:gd name="connsiteX24" fmla="*/ 546258 w 559914"/>
                  <a:gd name="connsiteY24" fmla="*/ 221549 h 314098"/>
                  <a:gd name="connsiteX25" fmla="*/ 546258 w 559914"/>
                  <a:gd name="connsiteY25" fmla="*/ 300442 h 314098"/>
                  <a:gd name="connsiteX26" fmla="*/ 143393 w 559914"/>
                  <a:gd name="connsiteY26" fmla="*/ 300442 h 314098"/>
                  <a:gd name="connsiteX27" fmla="*/ 143393 w 559914"/>
                  <a:gd name="connsiteY27" fmla="*/ 273129 h 314098"/>
                  <a:gd name="connsiteX28" fmla="*/ 129736 w 559914"/>
                  <a:gd name="connsiteY28" fmla="*/ 273129 h 314098"/>
                  <a:gd name="connsiteX29" fmla="*/ 129736 w 559914"/>
                  <a:gd name="connsiteY29" fmla="*/ 300442 h 314098"/>
                  <a:gd name="connsiteX30" fmla="*/ 13656 w 559914"/>
                  <a:gd name="connsiteY30" fmla="*/ 300442 h 314098"/>
                  <a:gd name="connsiteX31" fmla="*/ 13656 w 559914"/>
                  <a:gd name="connsiteY31" fmla="*/ 221549 h 314098"/>
                  <a:gd name="connsiteX32" fmla="*/ 69634 w 559914"/>
                  <a:gd name="connsiteY32" fmla="*/ 151942 h 314098"/>
                  <a:gd name="connsiteX33" fmla="*/ 13656 w 559914"/>
                  <a:gd name="connsiteY33" fmla="*/ 95964 h 31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59914" h="314098">
                    <a:moveTo>
                      <a:pt x="56333" y="158756"/>
                    </a:moveTo>
                    <a:cubicBezTo>
                      <a:pt x="56303" y="186084"/>
                      <a:pt x="34156" y="208231"/>
                      <a:pt x="6828" y="208261"/>
                    </a:cubicBezTo>
                    <a:lnTo>
                      <a:pt x="0" y="208261"/>
                    </a:lnTo>
                    <a:lnTo>
                      <a:pt x="0" y="314099"/>
                    </a:lnTo>
                    <a:lnTo>
                      <a:pt x="559915" y="314099"/>
                    </a:lnTo>
                    <a:lnTo>
                      <a:pt x="559915" y="208261"/>
                    </a:lnTo>
                    <a:lnTo>
                      <a:pt x="553087" y="208261"/>
                    </a:lnTo>
                    <a:cubicBezTo>
                      <a:pt x="525746" y="208261"/>
                      <a:pt x="503582" y="186097"/>
                      <a:pt x="503582" y="158756"/>
                    </a:cubicBezTo>
                    <a:cubicBezTo>
                      <a:pt x="503582" y="131415"/>
                      <a:pt x="525746" y="109252"/>
                      <a:pt x="553087" y="109252"/>
                    </a:cubicBezTo>
                    <a:lnTo>
                      <a:pt x="559915" y="109252"/>
                    </a:lnTo>
                    <a:lnTo>
                      <a:pt x="559915" y="0"/>
                    </a:lnTo>
                    <a:lnTo>
                      <a:pt x="0" y="0"/>
                    </a:lnTo>
                    <a:lnTo>
                      <a:pt x="0" y="109252"/>
                    </a:lnTo>
                    <a:lnTo>
                      <a:pt x="6828" y="109252"/>
                    </a:lnTo>
                    <a:cubicBezTo>
                      <a:pt x="34156" y="109282"/>
                      <a:pt x="56303" y="131428"/>
                      <a:pt x="56333" y="158756"/>
                    </a:cubicBezTo>
                    <a:close/>
                    <a:moveTo>
                      <a:pt x="13656" y="95964"/>
                    </a:moveTo>
                    <a:lnTo>
                      <a:pt x="13656" y="13656"/>
                    </a:lnTo>
                    <a:lnTo>
                      <a:pt x="129736" y="13656"/>
                    </a:lnTo>
                    <a:lnTo>
                      <a:pt x="129736" y="40969"/>
                    </a:lnTo>
                    <a:lnTo>
                      <a:pt x="143393" y="40969"/>
                    </a:lnTo>
                    <a:lnTo>
                      <a:pt x="143393" y="13656"/>
                    </a:lnTo>
                    <a:lnTo>
                      <a:pt x="546258" y="13656"/>
                    </a:lnTo>
                    <a:lnTo>
                      <a:pt x="546258" y="95964"/>
                    </a:lnTo>
                    <a:cubicBezTo>
                      <a:pt x="511579" y="99728"/>
                      <a:pt x="486517" y="130892"/>
                      <a:pt x="490281" y="165571"/>
                    </a:cubicBezTo>
                    <a:cubicBezTo>
                      <a:pt x="493481" y="195060"/>
                      <a:pt x="516770" y="218348"/>
                      <a:pt x="546258" y="221549"/>
                    </a:cubicBezTo>
                    <a:lnTo>
                      <a:pt x="546258" y="300442"/>
                    </a:lnTo>
                    <a:lnTo>
                      <a:pt x="143393" y="300442"/>
                    </a:lnTo>
                    <a:lnTo>
                      <a:pt x="143393" y="273129"/>
                    </a:lnTo>
                    <a:lnTo>
                      <a:pt x="129736" y="273129"/>
                    </a:lnTo>
                    <a:lnTo>
                      <a:pt x="129736" y="300442"/>
                    </a:lnTo>
                    <a:lnTo>
                      <a:pt x="13656" y="300442"/>
                    </a:lnTo>
                    <a:lnTo>
                      <a:pt x="13656" y="221549"/>
                    </a:lnTo>
                    <a:cubicBezTo>
                      <a:pt x="48336" y="217785"/>
                      <a:pt x="73398" y="186621"/>
                      <a:pt x="69634" y="151942"/>
                    </a:cubicBezTo>
                    <a:cubicBezTo>
                      <a:pt x="66434" y="122453"/>
                      <a:pt x="43145" y="99164"/>
                      <a:pt x="13656" y="959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67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264EA9D-EDBC-ACF4-3424-F5D8FCE212E1}"/>
                  </a:ext>
                </a:extLst>
              </p:cNvPr>
              <p:cNvSpPr/>
              <p:nvPr/>
            </p:nvSpPr>
            <p:spPr>
              <a:xfrm>
                <a:off x="1830977" y="2990220"/>
                <a:ext cx="13656" cy="40969"/>
              </a:xfrm>
              <a:custGeom>
                <a:avLst/>
                <a:gdLst>
                  <a:gd name="connsiteX0" fmla="*/ 0 w 13656"/>
                  <a:gd name="connsiteY0" fmla="*/ 0 h 40969"/>
                  <a:gd name="connsiteX1" fmla="*/ 13656 w 13656"/>
                  <a:gd name="connsiteY1" fmla="*/ 0 h 40969"/>
                  <a:gd name="connsiteX2" fmla="*/ 13656 w 13656"/>
                  <a:gd name="connsiteY2" fmla="*/ 40969 h 40969"/>
                  <a:gd name="connsiteX3" fmla="*/ 0 w 13656"/>
                  <a:gd name="connsiteY3" fmla="*/ 40969 h 40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56" h="40969">
                    <a:moveTo>
                      <a:pt x="0" y="0"/>
                    </a:moveTo>
                    <a:lnTo>
                      <a:pt x="13656" y="0"/>
                    </a:lnTo>
                    <a:lnTo>
                      <a:pt x="13656" y="40969"/>
                    </a:lnTo>
                    <a:lnTo>
                      <a:pt x="0" y="40969"/>
                    </a:lnTo>
                    <a:close/>
                  </a:path>
                </a:pathLst>
              </a:custGeom>
              <a:solidFill>
                <a:srgbClr val="000000"/>
              </a:solidFill>
              <a:ln w="67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11DAA123-799E-B896-188F-89AC3BC0BA45}"/>
                  </a:ext>
                </a:extLst>
              </p:cNvPr>
              <p:cNvSpPr/>
              <p:nvPr/>
            </p:nvSpPr>
            <p:spPr>
              <a:xfrm>
                <a:off x="1830977" y="3058502"/>
                <a:ext cx="13656" cy="40969"/>
              </a:xfrm>
              <a:custGeom>
                <a:avLst/>
                <a:gdLst>
                  <a:gd name="connsiteX0" fmla="*/ 0 w 13656"/>
                  <a:gd name="connsiteY0" fmla="*/ 0 h 40969"/>
                  <a:gd name="connsiteX1" fmla="*/ 13656 w 13656"/>
                  <a:gd name="connsiteY1" fmla="*/ 0 h 40969"/>
                  <a:gd name="connsiteX2" fmla="*/ 13656 w 13656"/>
                  <a:gd name="connsiteY2" fmla="*/ 40969 h 40969"/>
                  <a:gd name="connsiteX3" fmla="*/ 0 w 13656"/>
                  <a:gd name="connsiteY3" fmla="*/ 40969 h 40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56" h="40969">
                    <a:moveTo>
                      <a:pt x="0" y="0"/>
                    </a:moveTo>
                    <a:lnTo>
                      <a:pt x="13656" y="0"/>
                    </a:lnTo>
                    <a:lnTo>
                      <a:pt x="13656" y="40969"/>
                    </a:lnTo>
                    <a:lnTo>
                      <a:pt x="0" y="40969"/>
                    </a:lnTo>
                    <a:close/>
                  </a:path>
                </a:pathLst>
              </a:custGeom>
              <a:solidFill>
                <a:srgbClr val="000000"/>
              </a:solidFill>
              <a:ln w="67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AF1D0CA-9D14-2725-B23E-8881B0FA850E}"/>
                  </a:ext>
                </a:extLst>
              </p:cNvPr>
              <p:cNvSpPr/>
              <p:nvPr/>
            </p:nvSpPr>
            <p:spPr>
              <a:xfrm>
                <a:off x="1830977" y="3126785"/>
                <a:ext cx="13656" cy="40969"/>
              </a:xfrm>
              <a:custGeom>
                <a:avLst/>
                <a:gdLst>
                  <a:gd name="connsiteX0" fmla="*/ 0 w 13656"/>
                  <a:gd name="connsiteY0" fmla="*/ 0 h 40969"/>
                  <a:gd name="connsiteX1" fmla="*/ 13656 w 13656"/>
                  <a:gd name="connsiteY1" fmla="*/ 0 h 40969"/>
                  <a:gd name="connsiteX2" fmla="*/ 13656 w 13656"/>
                  <a:gd name="connsiteY2" fmla="*/ 40969 h 40969"/>
                  <a:gd name="connsiteX3" fmla="*/ 0 w 13656"/>
                  <a:gd name="connsiteY3" fmla="*/ 40969 h 40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56" h="40969">
                    <a:moveTo>
                      <a:pt x="0" y="0"/>
                    </a:moveTo>
                    <a:lnTo>
                      <a:pt x="13656" y="0"/>
                    </a:lnTo>
                    <a:lnTo>
                      <a:pt x="13656" y="40969"/>
                    </a:lnTo>
                    <a:lnTo>
                      <a:pt x="0" y="40969"/>
                    </a:lnTo>
                    <a:close/>
                  </a:path>
                </a:pathLst>
              </a:custGeom>
              <a:solidFill>
                <a:srgbClr val="000000"/>
              </a:solidFill>
              <a:ln w="67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04A3B139-7375-7705-FE3C-9D42CC748BD9}"/>
                  </a:ext>
                </a:extLst>
              </p:cNvPr>
              <p:cNvSpPr/>
              <p:nvPr/>
            </p:nvSpPr>
            <p:spPr>
              <a:xfrm>
                <a:off x="1919744" y="3017533"/>
                <a:ext cx="225331" cy="13656"/>
              </a:xfrm>
              <a:custGeom>
                <a:avLst/>
                <a:gdLst>
                  <a:gd name="connsiteX0" fmla="*/ 0 w 225331"/>
                  <a:gd name="connsiteY0" fmla="*/ 0 h 13656"/>
                  <a:gd name="connsiteX1" fmla="*/ 225332 w 225331"/>
                  <a:gd name="connsiteY1" fmla="*/ 0 h 13656"/>
                  <a:gd name="connsiteX2" fmla="*/ 225332 w 225331"/>
                  <a:gd name="connsiteY2" fmla="*/ 13656 h 13656"/>
                  <a:gd name="connsiteX3" fmla="*/ 0 w 225331"/>
                  <a:gd name="connsiteY3" fmla="*/ 13656 h 13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331" h="13656">
                    <a:moveTo>
                      <a:pt x="0" y="0"/>
                    </a:moveTo>
                    <a:lnTo>
                      <a:pt x="225332" y="0"/>
                    </a:lnTo>
                    <a:lnTo>
                      <a:pt x="225332" y="13656"/>
                    </a:lnTo>
                    <a:lnTo>
                      <a:pt x="0" y="13656"/>
                    </a:lnTo>
                    <a:close/>
                  </a:path>
                </a:pathLst>
              </a:custGeom>
              <a:solidFill>
                <a:srgbClr val="000000"/>
              </a:solidFill>
              <a:ln w="67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DBC31E7-6ABD-992F-4BF4-A25D880FE885}"/>
                  </a:ext>
                </a:extLst>
              </p:cNvPr>
              <p:cNvSpPr/>
              <p:nvPr/>
            </p:nvSpPr>
            <p:spPr>
              <a:xfrm>
                <a:off x="2015340" y="3072159"/>
                <a:ext cx="129736" cy="13656"/>
              </a:xfrm>
              <a:custGeom>
                <a:avLst/>
                <a:gdLst>
                  <a:gd name="connsiteX0" fmla="*/ 0 w 129736"/>
                  <a:gd name="connsiteY0" fmla="*/ 0 h 13656"/>
                  <a:gd name="connsiteX1" fmla="*/ 129736 w 129736"/>
                  <a:gd name="connsiteY1" fmla="*/ 0 h 13656"/>
                  <a:gd name="connsiteX2" fmla="*/ 129736 w 129736"/>
                  <a:gd name="connsiteY2" fmla="*/ 13656 h 13656"/>
                  <a:gd name="connsiteX3" fmla="*/ 0 w 129736"/>
                  <a:gd name="connsiteY3" fmla="*/ 13656 h 13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736" h="13656">
                    <a:moveTo>
                      <a:pt x="0" y="0"/>
                    </a:moveTo>
                    <a:lnTo>
                      <a:pt x="129736" y="0"/>
                    </a:lnTo>
                    <a:lnTo>
                      <a:pt x="129736" y="13656"/>
                    </a:lnTo>
                    <a:lnTo>
                      <a:pt x="0" y="13656"/>
                    </a:lnTo>
                    <a:close/>
                  </a:path>
                </a:pathLst>
              </a:custGeom>
              <a:solidFill>
                <a:srgbClr val="000000"/>
              </a:solidFill>
              <a:ln w="67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7C9C589E-D328-CB36-41BD-28A8054D9D63}"/>
                  </a:ext>
                </a:extLst>
              </p:cNvPr>
              <p:cNvSpPr/>
              <p:nvPr/>
            </p:nvSpPr>
            <p:spPr>
              <a:xfrm>
                <a:off x="1967542" y="3126785"/>
                <a:ext cx="177533" cy="13656"/>
              </a:xfrm>
              <a:custGeom>
                <a:avLst/>
                <a:gdLst>
                  <a:gd name="connsiteX0" fmla="*/ 0 w 177533"/>
                  <a:gd name="connsiteY0" fmla="*/ 0 h 13656"/>
                  <a:gd name="connsiteX1" fmla="*/ 177534 w 177533"/>
                  <a:gd name="connsiteY1" fmla="*/ 0 h 13656"/>
                  <a:gd name="connsiteX2" fmla="*/ 177534 w 177533"/>
                  <a:gd name="connsiteY2" fmla="*/ 13656 h 13656"/>
                  <a:gd name="connsiteX3" fmla="*/ 0 w 177533"/>
                  <a:gd name="connsiteY3" fmla="*/ 13656 h 13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533" h="13656">
                    <a:moveTo>
                      <a:pt x="0" y="0"/>
                    </a:moveTo>
                    <a:lnTo>
                      <a:pt x="177534" y="0"/>
                    </a:lnTo>
                    <a:lnTo>
                      <a:pt x="177534" y="13656"/>
                    </a:lnTo>
                    <a:lnTo>
                      <a:pt x="0" y="13656"/>
                    </a:lnTo>
                    <a:close/>
                  </a:path>
                </a:pathLst>
              </a:custGeom>
              <a:solidFill>
                <a:srgbClr val="000000"/>
              </a:solidFill>
              <a:ln w="67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442C3E6-AAFC-D73F-32FE-7CD494B029DD}"/>
                  </a:ext>
                </a:extLst>
              </p:cNvPr>
              <p:cNvSpPr/>
              <p:nvPr/>
            </p:nvSpPr>
            <p:spPr>
              <a:xfrm>
                <a:off x="1767427" y="2832003"/>
                <a:ext cx="367863" cy="69452"/>
              </a:xfrm>
              <a:custGeom>
                <a:avLst/>
                <a:gdLst>
                  <a:gd name="connsiteX0" fmla="*/ 367113 w 367863"/>
                  <a:gd name="connsiteY0" fmla="*/ 69450 h 69452"/>
                  <a:gd name="connsiteX1" fmla="*/ 302013 w 367863"/>
                  <a:gd name="connsiteY1" fmla="*/ 69450 h 69452"/>
                  <a:gd name="connsiteX2" fmla="*/ 24213 w 367863"/>
                  <a:gd name="connsiteY2" fmla="*/ 15992 h 69452"/>
                  <a:gd name="connsiteX3" fmla="*/ 13909 w 367863"/>
                  <a:gd name="connsiteY3" fmla="*/ 69450 h 69452"/>
                  <a:gd name="connsiteX4" fmla="*/ 0 w 367863"/>
                  <a:gd name="connsiteY4" fmla="*/ 69450 h 69452"/>
                  <a:gd name="connsiteX5" fmla="*/ 13390 w 367863"/>
                  <a:gd name="connsiteY5" fmla="*/ 0 h 69452"/>
                  <a:gd name="connsiteX6" fmla="*/ 367243 w 367863"/>
                  <a:gd name="connsiteY6" fmla="*/ 68084 h 69452"/>
                  <a:gd name="connsiteX7" fmla="*/ 367861 w 367863"/>
                  <a:gd name="connsiteY7" fmla="*/ 68832 h 69452"/>
                  <a:gd name="connsiteX8" fmla="*/ 367113 w 367863"/>
                  <a:gd name="connsiteY8" fmla="*/ 69450 h 69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7863" h="69452">
                    <a:moveTo>
                      <a:pt x="367113" y="69450"/>
                    </a:moveTo>
                    <a:lnTo>
                      <a:pt x="302013" y="69450"/>
                    </a:lnTo>
                    <a:lnTo>
                      <a:pt x="24213" y="15992"/>
                    </a:lnTo>
                    <a:lnTo>
                      <a:pt x="13909" y="69450"/>
                    </a:lnTo>
                    <a:lnTo>
                      <a:pt x="0" y="69450"/>
                    </a:lnTo>
                    <a:lnTo>
                      <a:pt x="13390" y="0"/>
                    </a:lnTo>
                    <a:lnTo>
                      <a:pt x="367243" y="68084"/>
                    </a:lnTo>
                    <a:cubicBezTo>
                      <a:pt x="367620" y="68120"/>
                      <a:pt x="367896" y="68455"/>
                      <a:pt x="367861" y="68832"/>
                    </a:cubicBezTo>
                    <a:cubicBezTo>
                      <a:pt x="367824" y="69209"/>
                      <a:pt x="367490" y="69485"/>
                      <a:pt x="367113" y="694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67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FECF08-BCC9-A73C-B695-D2C74295B105}"/>
                </a:ext>
              </a:extLst>
            </p:cNvPr>
            <p:cNvSpPr/>
            <p:nvPr/>
          </p:nvSpPr>
          <p:spPr>
            <a:xfrm>
              <a:off x="2667921" y="2415559"/>
              <a:ext cx="288321" cy="254820"/>
            </a:xfrm>
            <a:custGeom>
              <a:avLst/>
              <a:gdLst>
                <a:gd name="connsiteX0" fmla="*/ 281559 w 288321"/>
                <a:gd name="connsiteY0" fmla="*/ 97010 h 254820"/>
                <a:gd name="connsiteX1" fmla="*/ 269748 w 288321"/>
                <a:gd name="connsiteY1" fmla="*/ 73512 h 254820"/>
                <a:gd name="connsiteX2" fmla="*/ 271434 w 288321"/>
                <a:gd name="connsiteY2" fmla="*/ 64673 h 254820"/>
                <a:gd name="connsiteX3" fmla="*/ 263185 w 288321"/>
                <a:gd name="connsiteY3" fmla="*/ 43375 h 254820"/>
                <a:gd name="connsiteX4" fmla="*/ 253908 w 288321"/>
                <a:gd name="connsiteY4" fmla="*/ 36707 h 254820"/>
                <a:gd name="connsiteX5" fmla="*/ 254594 w 288321"/>
                <a:gd name="connsiteY5" fmla="*/ 27278 h 254820"/>
                <a:gd name="connsiteX6" fmla="*/ 224342 w 288321"/>
                <a:gd name="connsiteY6" fmla="*/ 65 h 254820"/>
                <a:gd name="connsiteX7" fmla="*/ 164392 w 288321"/>
                <a:gd name="connsiteY7" fmla="*/ 65 h 254820"/>
                <a:gd name="connsiteX8" fmla="*/ 111166 w 288321"/>
                <a:gd name="connsiteY8" fmla="*/ 18696 h 254820"/>
                <a:gd name="connsiteX9" fmla="*/ 93716 w 288321"/>
                <a:gd name="connsiteY9" fmla="*/ 27001 h 254820"/>
                <a:gd name="connsiteX10" fmla="*/ 81991 w 288321"/>
                <a:gd name="connsiteY10" fmla="*/ 27001 h 254820"/>
                <a:gd name="connsiteX11" fmla="*/ 60007 w 288321"/>
                <a:gd name="connsiteY11" fmla="*/ 10275 h 254820"/>
                <a:gd name="connsiteX12" fmla="*/ 0 w 288321"/>
                <a:gd name="connsiteY12" fmla="*/ 10275 h 254820"/>
                <a:gd name="connsiteX13" fmla="*/ 0 w 288321"/>
                <a:gd name="connsiteY13" fmla="*/ 170591 h 254820"/>
                <a:gd name="connsiteX14" fmla="*/ 60103 w 288321"/>
                <a:gd name="connsiteY14" fmla="*/ 170591 h 254820"/>
                <a:gd name="connsiteX15" fmla="*/ 82105 w 288321"/>
                <a:gd name="connsiteY15" fmla="*/ 153836 h 254820"/>
                <a:gd name="connsiteX16" fmla="*/ 85411 w 288321"/>
                <a:gd name="connsiteY16" fmla="*/ 153836 h 254820"/>
                <a:gd name="connsiteX17" fmla="*/ 96841 w 288321"/>
                <a:gd name="connsiteY17" fmla="*/ 157084 h 254820"/>
                <a:gd name="connsiteX18" fmla="*/ 144732 w 288321"/>
                <a:gd name="connsiteY18" fmla="*/ 225140 h 254820"/>
                <a:gd name="connsiteX19" fmla="*/ 174488 w 288321"/>
                <a:gd name="connsiteY19" fmla="*/ 254820 h 254820"/>
                <a:gd name="connsiteX20" fmla="*/ 174536 w 288321"/>
                <a:gd name="connsiteY20" fmla="*/ 254820 h 254820"/>
                <a:gd name="connsiteX21" fmla="*/ 177394 w 288321"/>
                <a:gd name="connsiteY21" fmla="*/ 254677 h 254820"/>
                <a:gd name="connsiteX22" fmla="*/ 204197 w 288321"/>
                <a:gd name="connsiteY22" fmla="*/ 223740 h 254820"/>
                <a:gd name="connsiteX23" fmla="*/ 195272 w 288321"/>
                <a:gd name="connsiteY23" fmla="*/ 163733 h 254820"/>
                <a:gd name="connsiteX24" fmla="*/ 194243 w 288321"/>
                <a:gd name="connsiteY24" fmla="*/ 160875 h 254820"/>
                <a:gd name="connsiteX25" fmla="*/ 194672 w 288321"/>
                <a:gd name="connsiteY25" fmla="*/ 160570 h 254820"/>
                <a:gd name="connsiteX26" fmla="*/ 258699 w 288321"/>
                <a:gd name="connsiteY26" fmla="*/ 160570 h 254820"/>
                <a:gd name="connsiteX27" fmla="*/ 288322 w 288321"/>
                <a:gd name="connsiteY27" fmla="*/ 130720 h 254820"/>
                <a:gd name="connsiteX28" fmla="*/ 288322 w 288321"/>
                <a:gd name="connsiteY28" fmla="*/ 130681 h 254820"/>
                <a:gd name="connsiteX29" fmla="*/ 279083 w 288321"/>
                <a:gd name="connsiteY29" fmla="*/ 109088 h 254820"/>
                <a:gd name="connsiteX30" fmla="*/ 281559 w 288321"/>
                <a:gd name="connsiteY30" fmla="*/ 97010 h 254820"/>
                <a:gd name="connsiteX31" fmla="*/ 63903 w 288321"/>
                <a:gd name="connsiteY31" fmla="*/ 148493 h 254820"/>
                <a:gd name="connsiteX32" fmla="*/ 60093 w 288321"/>
                <a:gd name="connsiteY32" fmla="*/ 151541 h 254820"/>
                <a:gd name="connsiteX33" fmla="*/ 19050 w 288321"/>
                <a:gd name="connsiteY33" fmla="*/ 151541 h 254820"/>
                <a:gd name="connsiteX34" fmla="*/ 19050 w 288321"/>
                <a:gd name="connsiteY34" fmla="*/ 29325 h 254820"/>
                <a:gd name="connsiteX35" fmla="*/ 60007 w 288321"/>
                <a:gd name="connsiteY35" fmla="*/ 29325 h 254820"/>
                <a:gd name="connsiteX36" fmla="*/ 63913 w 288321"/>
                <a:gd name="connsiteY36" fmla="*/ 33221 h 254820"/>
                <a:gd name="connsiteX37" fmla="*/ 266157 w 288321"/>
                <a:gd name="connsiteY37" fmla="*/ 138396 h 254820"/>
                <a:gd name="connsiteX38" fmla="*/ 258699 w 288321"/>
                <a:gd name="connsiteY38" fmla="*/ 141549 h 254820"/>
                <a:gd name="connsiteX39" fmla="*/ 194681 w 288321"/>
                <a:gd name="connsiteY39" fmla="*/ 141549 h 254820"/>
                <a:gd name="connsiteX40" fmla="*/ 175079 w 288321"/>
                <a:gd name="connsiteY40" fmla="*/ 160380 h 254820"/>
                <a:gd name="connsiteX41" fmla="*/ 175079 w 288321"/>
                <a:gd name="connsiteY41" fmla="*/ 161475 h 254820"/>
                <a:gd name="connsiteX42" fmla="*/ 177336 w 288321"/>
                <a:gd name="connsiteY42" fmla="*/ 170153 h 254820"/>
                <a:gd name="connsiteX43" fmla="*/ 185156 w 288321"/>
                <a:gd name="connsiteY43" fmla="*/ 223836 h 254820"/>
                <a:gd name="connsiteX44" fmla="*/ 175574 w 288321"/>
                <a:gd name="connsiteY44" fmla="*/ 235770 h 254820"/>
                <a:gd name="connsiteX45" fmla="*/ 167326 w 288321"/>
                <a:gd name="connsiteY45" fmla="*/ 233056 h 254820"/>
                <a:gd name="connsiteX46" fmla="*/ 163820 w 288321"/>
                <a:gd name="connsiteY46" fmla="*/ 225169 h 254820"/>
                <a:gd name="connsiteX47" fmla="*/ 106842 w 288321"/>
                <a:gd name="connsiteY47" fmla="*/ 140873 h 254820"/>
                <a:gd name="connsiteX48" fmla="*/ 85401 w 288321"/>
                <a:gd name="connsiteY48" fmla="*/ 134815 h 254820"/>
                <a:gd name="connsiteX49" fmla="*/ 83048 w 288321"/>
                <a:gd name="connsiteY49" fmla="*/ 134815 h 254820"/>
                <a:gd name="connsiteX50" fmla="*/ 83048 w 288321"/>
                <a:gd name="connsiteY50" fmla="*/ 46080 h 254820"/>
                <a:gd name="connsiteX51" fmla="*/ 93716 w 288321"/>
                <a:gd name="connsiteY51" fmla="*/ 46080 h 254820"/>
                <a:gd name="connsiteX52" fmla="*/ 122882 w 288321"/>
                <a:gd name="connsiteY52" fmla="*/ 33697 h 254820"/>
                <a:gd name="connsiteX53" fmla="*/ 164392 w 288321"/>
                <a:gd name="connsiteY53" fmla="*/ 19096 h 254820"/>
                <a:gd name="connsiteX54" fmla="*/ 224342 w 288321"/>
                <a:gd name="connsiteY54" fmla="*/ 19096 h 254820"/>
                <a:gd name="connsiteX55" fmla="*/ 235601 w 288321"/>
                <a:gd name="connsiteY55" fmla="*/ 28735 h 254820"/>
                <a:gd name="connsiteX56" fmla="*/ 233105 w 288321"/>
                <a:gd name="connsiteY56" fmla="*/ 36355 h 254820"/>
                <a:gd name="connsiteX57" fmla="*/ 231324 w 288321"/>
                <a:gd name="connsiteY57" fmla="*/ 46775 h 254820"/>
                <a:gd name="connsiteX58" fmla="*/ 240563 w 288321"/>
                <a:gd name="connsiteY58" fmla="*/ 52719 h 254820"/>
                <a:gd name="connsiteX59" fmla="*/ 249450 w 288321"/>
                <a:gd name="connsiteY59" fmla="*/ 56529 h 254820"/>
                <a:gd name="connsiteX60" fmla="*/ 249574 w 288321"/>
                <a:gd name="connsiteY60" fmla="*/ 70616 h 254820"/>
                <a:gd name="connsiteX61" fmla="*/ 249394 w 288321"/>
                <a:gd name="connsiteY61" fmla="*/ 84086 h 254820"/>
                <a:gd name="connsiteX62" fmla="*/ 254165 w 288321"/>
                <a:gd name="connsiteY62" fmla="*/ 86742 h 254820"/>
                <a:gd name="connsiteX63" fmla="*/ 262509 w 288321"/>
                <a:gd name="connsiteY63" fmla="*/ 96962 h 254820"/>
                <a:gd name="connsiteX64" fmla="*/ 259166 w 288321"/>
                <a:gd name="connsiteY64" fmla="*/ 104821 h 254820"/>
                <a:gd name="connsiteX65" fmla="*/ 258648 w 288321"/>
                <a:gd name="connsiteY65" fmla="*/ 118281 h 254820"/>
                <a:gd name="connsiteX66" fmla="*/ 262528 w 288321"/>
                <a:gd name="connsiteY66" fmla="*/ 120813 h 254820"/>
                <a:gd name="connsiteX67" fmla="*/ 269272 w 288321"/>
                <a:gd name="connsiteY67" fmla="*/ 130748 h 254820"/>
                <a:gd name="connsiteX68" fmla="*/ 266157 w 288321"/>
                <a:gd name="connsiteY68" fmla="*/ 138396 h 25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288321" h="254820">
                  <a:moveTo>
                    <a:pt x="281559" y="97010"/>
                  </a:moveTo>
                  <a:cubicBezTo>
                    <a:pt x="281507" y="87763"/>
                    <a:pt x="277137" y="79071"/>
                    <a:pt x="269748" y="73512"/>
                  </a:cubicBezTo>
                  <a:cubicBezTo>
                    <a:pt x="270746" y="70666"/>
                    <a:pt x="271314" y="67686"/>
                    <a:pt x="271434" y="64673"/>
                  </a:cubicBezTo>
                  <a:cubicBezTo>
                    <a:pt x="271726" y="56742"/>
                    <a:pt x="268743" y="49039"/>
                    <a:pt x="263185" y="43375"/>
                  </a:cubicBezTo>
                  <a:cubicBezTo>
                    <a:pt x="260533" y="40596"/>
                    <a:pt x="257386" y="38336"/>
                    <a:pt x="253908" y="36707"/>
                  </a:cubicBezTo>
                  <a:cubicBezTo>
                    <a:pt x="254624" y="33618"/>
                    <a:pt x="254856" y="30437"/>
                    <a:pt x="254594" y="27278"/>
                  </a:cubicBezTo>
                  <a:cubicBezTo>
                    <a:pt x="253097" y="11732"/>
                    <a:pt x="239959" y="-87"/>
                    <a:pt x="224342" y="65"/>
                  </a:cubicBezTo>
                  <a:lnTo>
                    <a:pt x="164392" y="65"/>
                  </a:lnTo>
                  <a:cubicBezTo>
                    <a:pt x="144924" y="-736"/>
                    <a:pt x="125884" y="5927"/>
                    <a:pt x="111166" y="18696"/>
                  </a:cubicBezTo>
                  <a:cubicBezTo>
                    <a:pt x="106592" y="23549"/>
                    <a:pt x="100367" y="26512"/>
                    <a:pt x="93716" y="27001"/>
                  </a:cubicBezTo>
                  <a:lnTo>
                    <a:pt x="81991" y="27001"/>
                  </a:lnTo>
                  <a:cubicBezTo>
                    <a:pt x="79224" y="17140"/>
                    <a:pt x="70250" y="10312"/>
                    <a:pt x="60007" y="10275"/>
                  </a:cubicBezTo>
                  <a:lnTo>
                    <a:pt x="0" y="10275"/>
                  </a:lnTo>
                  <a:lnTo>
                    <a:pt x="0" y="170591"/>
                  </a:lnTo>
                  <a:lnTo>
                    <a:pt x="60103" y="170591"/>
                  </a:lnTo>
                  <a:cubicBezTo>
                    <a:pt x="70360" y="170559"/>
                    <a:pt x="79347" y="163716"/>
                    <a:pt x="82105" y="153836"/>
                  </a:cubicBezTo>
                  <a:lnTo>
                    <a:pt x="85411" y="153836"/>
                  </a:lnTo>
                  <a:cubicBezTo>
                    <a:pt x="89446" y="153851"/>
                    <a:pt x="93400" y="154975"/>
                    <a:pt x="96841" y="157084"/>
                  </a:cubicBezTo>
                  <a:cubicBezTo>
                    <a:pt x="111242" y="165914"/>
                    <a:pt x="144732" y="190222"/>
                    <a:pt x="144732" y="225140"/>
                  </a:cubicBezTo>
                  <a:cubicBezTo>
                    <a:pt x="144753" y="241553"/>
                    <a:pt x="158076" y="254841"/>
                    <a:pt x="174488" y="254820"/>
                  </a:cubicBezTo>
                  <a:cubicBezTo>
                    <a:pt x="174505" y="254820"/>
                    <a:pt x="174520" y="254820"/>
                    <a:pt x="174536" y="254820"/>
                  </a:cubicBezTo>
                  <a:cubicBezTo>
                    <a:pt x="175489" y="254820"/>
                    <a:pt x="176441" y="254773"/>
                    <a:pt x="177394" y="254677"/>
                  </a:cubicBezTo>
                  <a:cubicBezTo>
                    <a:pt x="192925" y="252736"/>
                    <a:pt x="204488" y="239390"/>
                    <a:pt x="204197" y="223740"/>
                  </a:cubicBezTo>
                  <a:cubicBezTo>
                    <a:pt x="205007" y="203356"/>
                    <a:pt x="201979" y="183000"/>
                    <a:pt x="195272" y="163733"/>
                  </a:cubicBezTo>
                  <a:cubicBezTo>
                    <a:pt x="194853" y="162542"/>
                    <a:pt x="194462" y="161599"/>
                    <a:pt x="194243" y="160875"/>
                  </a:cubicBezTo>
                  <a:cubicBezTo>
                    <a:pt x="194327" y="160709"/>
                    <a:pt x="194487" y="160595"/>
                    <a:pt x="194672" y="160570"/>
                  </a:cubicBezTo>
                  <a:lnTo>
                    <a:pt x="258699" y="160570"/>
                  </a:lnTo>
                  <a:cubicBezTo>
                    <a:pt x="275122" y="160508"/>
                    <a:pt x="288385" y="147143"/>
                    <a:pt x="288322" y="130720"/>
                  </a:cubicBezTo>
                  <a:cubicBezTo>
                    <a:pt x="288322" y="130707"/>
                    <a:pt x="288322" y="130694"/>
                    <a:pt x="288322" y="130681"/>
                  </a:cubicBezTo>
                  <a:cubicBezTo>
                    <a:pt x="288339" y="122520"/>
                    <a:pt x="284998" y="114711"/>
                    <a:pt x="279083" y="109088"/>
                  </a:cubicBezTo>
                  <a:cubicBezTo>
                    <a:pt x="280730" y="105275"/>
                    <a:pt x="281574" y="101164"/>
                    <a:pt x="281559" y="97010"/>
                  </a:cubicBezTo>
                  <a:close/>
                  <a:moveTo>
                    <a:pt x="63903" y="148493"/>
                  </a:moveTo>
                  <a:cubicBezTo>
                    <a:pt x="63483" y="150263"/>
                    <a:pt x="61913" y="151520"/>
                    <a:pt x="60093" y="151541"/>
                  </a:cubicBezTo>
                  <a:lnTo>
                    <a:pt x="19050" y="151541"/>
                  </a:lnTo>
                  <a:lnTo>
                    <a:pt x="19050" y="29325"/>
                  </a:lnTo>
                  <a:lnTo>
                    <a:pt x="60007" y="29325"/>
                  </a:lnTo>
                  <a:cubicBezTo>
                    <a:pt x="62148" y="29356"/>
                    <a:pt x="63877" y="31081"/>
                    <a:pt x="63913" y="33221"/>
                  </a:cubicBezTo>
                  <a:close/>
                  <a:moveTo>
                    <a:pt x="266157" y="138396"/>
                  </a:moveTo>
                  <a:cubicBezTo>
                    <a:pt x="264194" y="140404"/>
                    <a:pt x="261507" y="141540"/>
                    <a:pt x="258699" y="141549"/>
                  </a:cubicBezTo>
                  <a:lnTo>
                    <a:pt x="194681" y="141549"/>
                  </a:lnTo>
                  <a:cubicBezTo>
                    <a:pt x="184179" y="141614"/>
                    <a:pt x="175565" y="149888"/>
                    <a:pt x="175079" y="160380"/>
                  </a:cubicBezTo>
                  <a:cubicBezTo>
                    <a:pt x="175060" y="160745"/>
                    <a:pt x="175060" y="161111"/>
                    <a:pt x="175079" y="161475"/>
                  </a:cubicBezTo>
                  <a:cubicBezTo>
                    <a:pt x="175416" y="164460"/>
                    <a:pt x="176176" y="167382"/>
                    <a:pt x="177336" y="170153"/>
                  </a:cubicBezTo>
                  <a:cubicBezTo>
                    <a:pt x="183283" y="187400"/>
                    <a:pt x="185936" y="205609"/>
                    <a:pt x="185156" y="223836"/>
                  </a:cubicBezTo>
                  <a:cubicBezTo>
                    <a:pt x="185408" y="229654"/>
                    <a:pt x="181309" y="234758"/>
                    <a:pt x="175574" y="235770"/>
                  </a:cubicBezTo>
                  <a:cubicBezTo>
                    <a:pt x="172564" y="236073"/>
                    <a:pt x="169567" y="235087"/>
                    <a:pt x="167326" y="233056"/>
                  </a:cubicBezTo>
                  <a:cubicBezTo>
                    <a:pt x="165087" y="231046"/>
                    <a:pt x="163813" y="228177"/>
                    <a:pt x="163820" y="225169"/>
                  </a:cubicBezTo>
                  <a:cubicBezTo>
                    <a:pt x="163820" y="182230"/>
                    <a:pt x="128121" y="153922"/>
                    <a:pt x="106842" y="140873"/>
                  </a:cubicBezTo>
                  <a:cubicBezTo>
                    <a:pt x="100391" y="136915"/>
                    <a:pt x="92970" y="134819"/>
                    <a:pt x="85401" y="134815"/>
                  </a:cubicBezTo>
                  <a:lnTo>
                    <a:pt x="83048" y="134815"/>
                  </a:lnTo>
                  <a:lnTo>
                    <a:pt x="83048" y="46080"/>
                  </a:lnTo>
                  <a:lnTo>
                    <a:pt x="93716" y="46080"/>
                  </a:lnTo>
                  <a:cubicBezTo>
                    <a:pt x="104631" y="45686"/>
                    <a:pt x="115017" y="41277"/>
                    <a:pt x="122882" y="33697"/>
                  </a:cubicBezTo>
                  <a:cubicBezTo>
                    <a:pt x="134244" y="23534"/>
                    <a:pt x="149169" y="18285"/>
                    <a:pt x="164392" y="19096"/>
                  </a:cubicBezTo>
                  <a:lnTo>
                    <a:pt x="224342" y="19096"/>
                  </a:lnTo>
                  <a:cubicBezTo>
                    <a:pt x="230002" y="18973"/>
                    <a:pt x="234850" y="23124"/>
                    <a:pt x="235601" y="28735"/>
                  </a:cubicBezTo>
                  <a:cubicBezTo>
                    <a:pt x="235982" y="31523"/>
                    <a:pt x="235062" y="34332"/>
                    <a:pt x="233105" y="36355"/>
                  </a:cubicBezTo>
                  <a:cubicBezTo>
                    <a:pt x="230435" y="39136"/>
                    <a:pt x="229730" y="43264"/>
                    <a:pt x="231324" y="46775"/>
                  </a:cubicBezTo>
                  <a:cubicBezTo>
                    <a:pt x="232964" y="50403"/>
                    <a:pt x="236582" y="52730"/>
                    <a:pt x="240563" y="52719"/>
                  </a:cubicBezTo>
                  <a:cubicBezTo>
                    <a:pt x="243920" y="52732"/>
                    <a:pt x="247127" y="54107"/>
                    <a:pt x="249450" y="56529"/>
                  </a:cubicBezTo>
                  <a:cubicBezTo>
                    <a:pt x="253343" y="60398"/>
                    <a:pt x="253398" y="66679"/>
                    <a:pt x="249574" y="70616"/>
                  </a:cubicBezTo>
                  <a:cubicBezTo>
                    <a:pt x="245805" y="74286"/>
                    <a:pt x="245724" y="80317"/>
                    <a:pt x="249394" y="84086"/>
                  </a:cubicBezTo>
                  <a:cubicBezTo>
                    <a:pt x="250690" y="85418"/>
                    <a:pt x="252350" y="86341"/>
                    <a:pt x="254165" y="86742"/>
                  </a:cubicBezTo>
                  <a:cubicBezTo>
                    <a:pt x="258982" y="87799"/>
                    <a:pt x="262438" y="92031"/>
                    <a:pt x="262509" y="96962"/>
                  </a:cubicBezTo>
                  <a:cubicBezTo>
                    <a:pt x="262518" y="99930"/>
                    <a:pt x="261310" y="102770"/>
                    <a:pt x="259166" y="104821"/>
                  </a:cubicBezTo>
                  <a:cubicBezTo>
                    <a:pt x="255305" y="108394"/>
                    <a:pt x="255074" y="114421"/>
                    <a:pt x="258648" y="118281"/>
                  </a:cubicBezTo>
                  <a:cubicBezTo>
                    <a:pt x="259713" y="119432"/>
                    <a:pt x="261046" y="120302"/>
                    <a:pt x="262528" y="120813"/>
                  </a:cubicBezTo>
                  <a:cubicBezTo>
                    <a:pt x="266669" y="122343"/>
                    <a:pt x="269378" y="126335"/>
                    <a:pt x="269272" y="130748"/>
                  </a:cubicBezTo>
                  <a:cubicBezTo>
                    <a:pt x="269307" y="133613"/>
                    <a:pt x="268184" y="136370"/>
                    <a:pt x="266157" y="138396"/>
                  </a:cubicBezTo>
                  <a:close/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CC151DC-8834-E95B-010D-16FA9FE20F15}"/>
                </a:ext>
              </a:extLst>
            </p:cNvPr>
            <p:cNvSpPr/>
            <p:nvPr/>
          </p:nvSpPr>
          <p:spPr>
            <a:xfrm>
              <a:off x="2486944" y="2289427"/>
              <a:ext cx="647703" cy="590664"/>
            </a:xfrm>
            <a:custGeom>
              <a:avLst/>
              <a:gdLst>
                <a:gd name="connsiteX0" fmla="*/ 615316 w 647703"/>
                <a:gd name="connsiteY0" fmla="*/ 0 h 590664"/>
                <a:gd name="connsiteX1" fmla="*/ 32386 w 647703"/>
                <a:gd name="connsiteY1" fmla="*/ 0 h 590664"/>
                <a:gd name="connsiteX2" fmla="*/ 1 w 647703"/>
                <a:gd name="connsiteY2" fmla="*/ 32385 h 590664"/>
                <a:gd name="connsiteX3" fmla="*/ 1 w 647703"/>
                <a:gd name="connsiteY3" fmla="*/ 425882 h 590664"/>
                <a:gd name="connsiteX4" fmla="*/ 31851 w 647703"/>
                <a:gd name="connsiteY4" fmla="*/ 458267 h 590664"/>
                <a:gd name="connsiteX5" fmla="*/ 32386 w 647703"/>
                <a:gd name="connsiteY5" fmla="*/ 458267 h 590664"/>
                <a:gd name="connsiteX6" fmla="*/ 388621 w 647703"/>
                <a:gd name="connsiteY6" fmla="*/ 458267 h 590664"/>
                <a:gd name="connsiteX7" fmla="*/ 518161 w 647703"/>
                <a:gd name="connsiteY7" fmla="*/ 590664 h 590664"/>
                <a:gd name="connsiteX8" fmla="*/ 518161 w 647703"/>
                <a:gd name="connsiteY8" fmla="*/ 459219 h 590664"/>
                <a:gd name="connsiteX9" fmla="*/ 615316 w 647703"/>
                <a:gd name="connsiteY9" fmla="*/ 459219 h 590664"/>
                <a:gd name="connsiteX10" fmla="*/ 647701 w 647703"/>
                <a:gd name="connsiteY10" fmla="*/ 426834 h 590664"/>
                <a:gd name="connsiteX11" fmla="*/ 647701 w 647703"/>
                <a:gd name="connsiteY11" fmla="*/ 33347 h 590664"/>
                <a:gd name="connsiteX12" fmla="*/ 615316 w 647703"/>
                <a:gd name="connsiteY12" fmla="*/ 0 h 590664"/>
                <a:gd name="connsiteX13" fmla="*/ 628651 w 647703"/>
                <a:gd name="connsiteY13" fmla="*/ 426834 h 590664"/>
                <a:gd name="connsiteX14" fmla="*/ 615316 w 647703"/>
                <a:gd name="connsiteY14" fmla="*/ 440169 h 590664"/>
                <a:gd name="connsiteX15" fmla="*/ 499111 w 647703"/>
                <a:gd name="connsiteY15" fmla="*/ 440169 h 590664"/>
                <a:gd name="connsiteX16" fmla="*/ 499111 w 647703"/>
                <a:gd name="connsiteY16" fmla="*/ 543992 h 590664"/>
                <a:gd name="connsiteX17" fmla="*/ 402261 w 647703"/>
                <a:gd name="connsiteY17" fmla="*/ 444960 h 590664"/>
                <a:gd name="connsiteX18" fmla="*/ 396660 w 647703"/>
                <a:gd name="connsiteY18" fmla="*/ 439245 h 590664"/>
                <a:gd name="connsiteX19" fmla="*/ 32386 w 647703"/>
                <a:gd name="connsiteY19" fmla="*/ 439245 h 590664"/>
                <a:gd name="connsiteX20" fmla="*/ 19051 w 647703"/>
                <a:gd name="connsiteY20" fmla="*/ 426489 h 590664"/>
                <a:gd name="connsiteX21" fmla="*/ 19051 w 647703"/>
                <a:gd name="connsiteY21" fmla="*/ 425910 h 590664"/>
                <a:gd name="connsiteX22" fmla="*/ 19051 w 647703"/>
                <a:gd name="connsiteY22" fmla="*/ 32395 h 590664"/>
                <a:gd name="connsiteX23" fmla="*/ 32386 w 647703"/>
                <a:gd name="connsiteY23" fmla="*/ 19060 h 590664"/>
                <a:gd name="connsiteX24" fmla="*/ 615316 w 647703"/>
                <a:gd name="connsiteY24" fmla="*/ 19060 h 590664"/>
                <a:gd name="connsiteX25" fmla="*/ 628651 w 647703"/>
                <a:gd name="connsiteY25" fmla="*/ 33347 h 59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47703" h="590664">
                  <a:moveTo>
                    <a:pt x="615316" y="0"/>
                  </a:moveTo>
                  <a:lnTo>
                    <a:pt x="32386" y="0"/>
                  </a:lnTo>
                  <a:cubicBezTo>
                    <a:pt x="14578" y="186"/>
                    <a:pt x="187" y="14577"/>
                    <a:pt x="1" y="32385"/>
                  </a:cubicBezTo>
                  <a:lnTo>
                    <a:pt x="1" y="425882"/>
                  </a:lnTo>
                  <a:cubicBezTo>
                    <a:pt x="-147" y="443619"/>
                    <a:pt x="14112" y="458119"/>
                    <a:pt x="31851" y="458267"/>
                  </a:cubicBezTo>
                  <a:cubicBezTo>
                    <a:pt x="32029" y="458268"/>
                    <a:pt x="32208" y="458268"/>
                    <a:pt x="32386" y="458267"/>
                  </a:cubicBezTo>
                  <a:lnTo>
                    <a:pt x="388621" y="458267"/>
                  </a:lnTo>
                  <a:lnTo>
                    <a:pt x="518161" y="590664"/>
                  </a:lnTo>
                  <a:lnTo>
                    <a:pt x="518161" y="459219"/>
                  </a:lnTo>
                  <a:lnTo>
                    <a:pt x="615316" y="459219"/>
                  </a:lnTo>
                  <a:cubicBezTo>
                    <a:pt x="633124" y="459034"/>
                    <a:pt x="647515" y="444642"/>
                    <a:pt x="647701" y="426834"/>
                  </a:cubicBezTo>
                  <a:lnTo>
                    <a:pt x="647701" y="33347"/>
                  </a:lnTo>
                  <a:cubicBezTo>
                    <a:pt x="647929" y="15210"/>
                    <a:pt x="633452" y="303"/>
                    <a:pt x="615316" y="0"/>
                  </a:cubicBezTo>
                  <a:close/>
                  <a:moveTo>
                    <a:pt x="628651" y="426834"/>
                  </a:moveTo>
                  <a:cubicBezTo>
                    <a:pt x="628461" y="434119"/>
                    <a:pt x="622601" y="439979"/>
                    <a:pt x="615316" y="440169"/>
                  </a:cubicBezTo>
                  <a:lnTo>
                    <a:pt x="499111" y="440169"/>
                  </a:lnTo>
                  <a:lnTo>
                    <a:pt x="499111" y="543992"/>
                  </a:lnTo>
                  <a:lnTo>
                    <a:pt x="402261" y="444960"/>
                  </a:lnTo>
                  <a:lnTo>
                    <a:pt x="396660" y="439245"/>
                  </a:lnTo>
                  <a:lnTo>
                    <a:pt x="32386" y="439245"/>
                  </a:lnTo>
                  <a:cubicBezTo>
                    <a:pt x="25181" y="439405"/>
                    <a:pt x="19211" y="433693"/>
                    <a:pt x="19051" y="426489"/>
                  </a:cubicBezTo>
                  <a:cubicBezTo>
                    <a:pt x="19047" y="426295"/>
                    <a:pt x="19047" y="426103"/>
                    <a:pt x="19051" y="425910"/>
                  </a:cubicBezTo>
                  <a:lnTo>
                    <a:pt x="19051" y="32395"/>
                  </a:lnTo>
                  <a:cubicBezTo>
                    <a:pt x="19242" y="25110"/>
                    <a:pt x="25101" y="19250"/>
                    <a:pt x="32386" y="19060"/>
                  </a:cubicBezTo>
                  <a:lnTo>
                    <a:pt x="615316" y="19060"/>
                  </a:lnTo>
                  <a:cubicBezTo>
                    <a:pt x="622934" y="19344"/>
                    <a:pt x="628892" y="25728"/>
                    <a:pt x="628651" y="33347"/>
                  </a:cubicBezTo>
                  <a:close/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98F980B6-BA43-5FAC-91E9-4529F8ED3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776" y="3591252"/>
            <a:ext cx="2767824" cy="2200847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3DDC1D4-00D2-411D-AC80-01DD2D15A03B}"/>
              </a:ext>
            </a:extLst>
          </p:cNvPr>
          <p:cNvSpPr/>
          <p:nvPr/>
        </p:nvSpPr>
        <p:spPr>
          <a:xfrm>
            <a:off x="505620" y="3700443"/>
            <a:ext cx="2588156" cy="198246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Sect. 8 Applicants need: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Extra security deposit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Extra references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DB6C41B-6631-B8DF-A17C-960C426834D8}"/>
              </a:ext>
            </a:extLst>
          </p:cNvPr>
          <p:cNvSpPr/>
          <p:nvPr/>
        </p:nvSpPr>
        <p:spPr>
          <a:xfrm>
            <a:off x="3110823" y="1676824"/>
            <a:ext cx="2588156" cy="198246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Applicants must qualify for the unit without before section 8 subsidy. </a:t>
            </a:r>
          </a:p>
        </p:txBody>
      </p:sp>
    </p:spTree>
    <p:extLst>
      <p:ext uri="{BB962C8B-B14F-4D97-AF65-F5344CB8AC3E}">
        <p14:creationId xmlns:p14="http://schemas.microsoft.com/office/powerpoint/2010/main" val="570948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90ABE-E142-D873-52D5-C2681B30A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Source of Income Protections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9ACA6-DB44-133D-6134-4857DC32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3461" y="1845735"/>
            <a:ext cx="6822219" cy="402336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/>
              <a:t>SOI antidiscrimination laws make it illegal to refuse to rent to, or otherwise disadvantage, tenants who pay rent with housing vouchers and other types of housing assistance.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/>
              <a:t>More than half of voucher holders live in a jurisdiction with a SOI antidiscrimination laws</a:t>
            </a:r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FE2DAE-E1A1-763A-826E-4CCDABB33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EB3F-4050-4176-9930-7DC63E685662}" type="slidenum">
              <a:rPr lang="en-US" smtClean="0"/>
              <a:t>7</a:t>
            </a:fld>
            <a:endParaRPr lang="en-US"/>
          </a:p>
        </p:txBody>
      </p:sp>
      <p:pic>
        <p:nvPicPr>
          <p:cNvPr id="6" name="Content Placeholder 6" descr="Scales of justice outline">
            <a:extLst>
              <a:ext uri="{FF2B5EF4-FFF2-40B4-BE49-F238E27FC236}">
                <a16:creationId xmlns:a16="http://schemas.microsoft.com/office/drawing/2014/main" id="{A3C7AC6B-0F94-8CE0-6D6E-7DA8A424FF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1296" y="1712602"/>
            <a:ext cx="2602223" cy="2602223"/>
          </a:xfrm>
        </p:spPr>
      </p:pic>
    </p:spTree>
    <p:extLst>
      <p:ext uri="{BB962C8B-B14F-4D97-AF65-F5344CB8AC3E}">
        <p14:creationId xmlns:p14="http://schemas.microsoft.com/office/powerpoint/2010/main" val="1846449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2E632-188B-E720-290D-100ADDBF1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Webpage on SOI Protections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25689-9E1E-34E7-5887-132D334C9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331" y="1647687"/>
            <a:ext cx="5842098" cy="4141894"/>
          </a:xfrm>
        </p:spPr>
        <p:txBody>
          <a:bodyPr/>
          <a:lstStyle/>
          <a:p>
            <a:pPr marL="457200" indent="-457200">
              <a:buClr>
                <a:schemeClr val="accent1"/>
              </a:buClr>
              <a:buFont typeface="Wingdings"/>
              <a:buChar char="ü"/>
            </a:pPr>
            <a:r>
              <a:rPr lang="en-US" sz="2000">
                <a:latin typeface="Calibri"/>
                <a:cs typeface="Calibri"/>
              </a:rPr>
              <a:t>An interactive map to help identify the city, county and state jurisdictions with laws prohibiting source of income discrimination.</a:t>
            </a:r>
            <a:endParaRPr lang="en-US" sz="2000"/>
          </a:p>
          <a:p>
            <a:pPr marL="457200" indent="-457200">
              <a:buClr>
                <a:schemeClr val="accent1"/>
              </a:buClr>
              <a:buFont typeface="Wingdings"/>
              <a:buChar char="ü"/>
            </a:pPr>
            <a:r>
              <a:rPr lang="en-US" sz="2000">
                <a:latin typeface="Calibri"/>
                <a:cs typeface="Calibri"/>
              </a:rPr>
              <a:t>Tips for voucher holders facing discrimination from landlords refusing to accept vouchers for payment.</a:t>
            </a:r>
          </a:p>
          <a:p>
            <a:pPr marL="457200" indent="-457200">
              <a:buClr>
                <a:schemeClr val="accent1"/>
              </a:buClr>
              <a:buFont typeface="Wingdings"/>
              <a:buChar char="ü"/>
            </a:pPr>
            <a:r>
              <a:rPr lang="en-US" sz="2000">
                <a:latin typeface="Calibri"/>
                <a:cs typeface="Calibri"/>
              </a:rPr>
              <a:t>Reminder that Low Income Housing Tax Credit Properties are required to accept vouchers as a source of payment.</a:t>
            </a:r>
          </a:p>
          <a:p>
            <a:pPr marL="457200" indent="-457200">
              <a:buClr>
                <a:schemeClr val="accent1"/>
              </a:buClr>
              <a:buFont typeface="Wingdings"/>
              <a:buChar char="ü"/>
            </a:pPr>
            <a:r>
              <a:rPr lang="en-US" sz="2000">
                <a:latin typeface="Calibri"/>
                <a:cs typeface="Calibri"/>
              </a:rPr>
              <a:t>Information for stakeholders interested in establishing their own anti-discrimination laws.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BD8F3-1F17-3CE4-8CB0-A47AC811E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EB3F-4050-4176-9930-7DC63E685662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72CAE8-68AC-B26B-851A-18BFD1A80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389" y="1550388"/>
            <a:ext cx="4508331" cy="32631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62095F-1370-000F-F64C-52621ADCA72D}"/>
              </a:ext>
            </a:extLst>
          </p:cNvPr>
          <p:cNvSpPr txBox="1"/>
          <p:nvPr/>
        </p:nvSpPr>
        <p:spPr>
          <a:xfrm>
            <a:off x="362057" y="5697812"/>
            <a:ext cx="100584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Check it out: </a:t>
            </a:r>
            <a:r>
              <a:rPr lang="en-US">
                <a:hlinkClick r:id="rId3"/>
              </a:rPr>
              <a:t>https://www.hud.gov/Program_Offices/Public_Indian_Housing/Source_Income_Protections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28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7A296-C153-8CD7-486C-DBAE11867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416294" cy="1263785"/>
          </a:xfrm>
        </p:spPr>
        <p:txBody>
          <a:bodyPr>
            <a:normAutofit fontScale="90000"/>
          </a:bodyPr>
          <a:lstStyle/>
          <a:p>
            <a:r>
              <a:rPr lang="en-US"/>
              <a:t>Local Advocacy for SOIP: Deep Dive with a PHA</a:t>
            </a:r>
          </a:p>
        </p:txBody>
      </p:sp>
      <p:pic>
        <p:nvPicPr>
          <p:cNvPr id="6" name="Content Placeholder 5" descr="Text&#10;&#10;Description automatically generated with low confidence">
            <a:extLst>
              <a:ext uri="{FF2B5EF4-FFF2-40B4-BE49-F238E27FC236}">
                <a16:creationId xmlns:a16="http://schemas.microsoft.com/office/drawing/2014/main" id="{8E7AA67E-5871-C177-B1C0-A1A56B808A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150" y="1976075"/>
            <a:ext cx="7601727" cy="244450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42A7C-6A20-6E56-0E0C-29B16FDEF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EB3F-4050-4176-9930-7DC63E685662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867445-E1C5-90AC-3F7D-DE01427FD71D}"/>
              </a:ext>
            </a:extLst>
          </p:cNvPr>
          <p:cNvSpPr txBox="1"/>
          <p:nvPr/>
        </p:nvSpPr>
        <p:spPr>
          <a:xfrm>
            <a:off x="3107477" y="4846263"/>
            <a:ext cx="6266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effectLst/>
                <a:ea typeface="Calibri" panose="020F0502020204030204" pitchFamily="34" charset="0"/>
                <a:cs typeface="Aptos" panose="020B0004020202020204" pitchFamily="34" charset="0"/>
              </a:rPr>
              <a:t>Deanna Watson, Executive Director</a:t>
            </a:r>
          </a:p>
        </p:txBody>
      </p:sp>
    </p:spTree>
    <p:extLst>
      <p:ext uri="{BB962C8B-B14F-4D97-AF65-F5344CB8AC3E}">
        <p14:creationId xmlns:p14="http://schemas.microsoft.com/office/powerpoint/2010/main" val="379594097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Custom 10">
      <a:dk1>
        <a:sysClr val="windowText" lastClr="000000"/>
      </a:dk1>
      <a:lt1>
        <a:sysClr val="window" lastClr="FFFFFF"/>
      </a:lt1>
      <a:dk2>
        <a:srgbClr val="244061"/>
      </a:dk2>
      <a:lt2>
        <a:srgbClr val="EEECE1"/>
      </a:lt2>
      <a:accent1>
        <a:srgbClr val="B8CCE4"/>
      </a:accent1>
      <a:accent2>
        <a:srgbClr val="C0504D"/>
      </a:accent2>
      <a:accent3>
        <a:srgbClr val="C3D69B"/>
      </a:accent3>
      <a:accent4>
        <a:srgbClr val="5F497A"/>
      </a:accent4>
      <a:accent5>
        <a:srgbClr val="31859B"/>
      </a:accent5>
      <a:accent6>
        <a:srgbClr val="F2DCDB"/>
      </a:accent6>
      <a:hlink>
        <a:srgbClr val="0000FF"/>
      </a:hlink>
      <a:folHlink>
        <a:srgbClr val="800080"/>
      </a:folHlink>
    </a:clrScheme>
    <a:fontScheme name="Custom 1">
      <a:majorFont>
        <a:latin typeface="Lucida Bright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Custom 10">
      <a:dk1>
        <a:sysClr val="windowText" lastClr="000000"/>
      </a:dk1>
      <a:lt1>
        <a:sysClr val="window" lastClr="FFFFFF"/>
      </a:lt1>
      <a:dk2>
        <a:srgbClr val="244061"/>
      </a:dk2>
      <a:lt2>
        <a:srgbClr val="EEECE1"/>
      </a:lt2>
      <a:accent1>
        <a:srgbClr val="B8CCE4"/>
      </a:accent1>
      <a:accent2>
        <a:srgbClr val="C0504D"/>
      </a:accent2>
      <a:accent3>
        <a:srgbClr val="C3D69B"/>
      </a:accent3>
      <a:accent4>
        <a:srgbClr val="5F497A"/>
      </a:accent4>
      <a:accent5>
        <a:srgbClr val="31859B"/>
      </a:accent5>
      <a:accent6>
        <a:srgbClr val="F2DCDB"/>
      </a:accent6>
      <a:hlink>
        <a:srgbClr val="0000FF"/>
      </a:hlink>
      <a:folHlink>
        <a:srgbClr val="800080"/>
      </a:folHlink>
    </a:clrScheme>
    <a:fontScheme name="Custom 1">
      <a:majorFont>
        <a:latin typeface="Lucida Bright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etrospect">
  <a:themeElements>
    <a:clrScheme name="Custom 3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409273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d014737-7608-4b1e-b967-8de8d479122d">
      <UserInfo>
        <DisplayName>Ruppel, Chad</DisplayName>
        <AccountId>42</AccountId>
        <AccountType/>
      </UserInfo>
      <UserInfo>
        <DisplayName>Hatch, Patrick J</DisplayName>
        <AccountId>17</AccountId>
        <AccountType/>
      </UserInfo>
      <UserInfo>
        <DisplayName>Griego, Mandy V</DisplayName>
        <AccountId>68</AccountId>
        <AccountType/>
      </UserInfo>
      <UserInfo>
        <DisplayName>Rice, Douglas H</DisplayName>
        <AccountId>873</AccountId>
        <AccountType/>
      </UserInfo>
      <UserInfo>
        <DisplayName>Anderson, Lea E</DisplayName>
        <AccountId>19</AccountId>
        <AccountType/>
      </UserInfo>
    </SharedWithUsers>
    <lcf76f155ced4ddcb4097134ff3c332f xmlns="dfa42e7d-fb86-4563-8984-0accd8a0715b">
      <Terms xmlns="http://schemas.microsoft.com/office/infopath/2007/PartnerControls"/>
    </lcf76f155ced4ddcb4097134ff3c332f>
    <TaxCatchAll xmlns="fd014737-7608-4b1e-b967-8de8d479122d" xsi:nil="true"/>
    <CommentsSubmittedtoAbt xmlns="dfa42e7d-fb86-4563-8984-0accd8a0715b">false</CommentsSubmittedtoAbt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8B0C543903E7429806616CCC8804BE" ma:contentTypeVersion="18" ma:contentTypeDescription="Create a new document." ma:contentTypeScope="" ma:versionID="d22922fef88fc3186fd829e106a513bc">
  <xsd:schema xmlns:xsd="http://www.w3.org/2001/XMLSchema" xmlns:xs="http://www.w3.org/2001/XMLSchema" xmlns:p="http://schemas.microsoft.com/office/2006/metadata/properties" xmlns:ns2="dfa42e7d-fb86-4563-8984-0accd8a0715b" xmlns:ns3="fd014737-7608-4b1e-b967-8de8d479122d" targetNamespace="http://schemas.microsoft.com/office/2006/metadata/properties" ma:root="true" ma:fieldsID="d7555ca512f027a295d8e521327bafde" ns2:_="" ns3:_="">
    <xsd:import namespace="dfa42e7d-fb86-4563-8984-0accd8a0715b"/>
    <xsd:import namespace="fd014737-7608-4b1e-b967-8de8d47912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CommentsSubmittedtoAbt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a42e7d-fb86-4563-8984-0accd8a071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8ad26c7-5542-4eee-b3ec-aeac87adbb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CommentsSubmittedtoAbt" ma:index="24" nillable="true" ma:displayName="Comments Submitted to Abt" ma:default="0" ma:format="Dropdown" ma:internalName="CommentsSubmittedtoAbt">
      <xsd:simpleType>
        <xsd:restriction base="dms:Boolea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014737-7608-4b1e-b967-8de8d479122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088967a-d856-449f-a65f-d9ae0dd8a932}" ma:internalName="TaxCatchAll" ma:showField="CatchAllData" ma:web="fd014737-7608-4b1e-b967-8de8d47912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36BD91-DAC4-41B1-A9C2-31B90E97B9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134D97-BADA-43A3-84F9-07EEA941D394}">
  <ds:schemaRefs>
    <ds:schemaRef ds:uri="dfa42e7d-fb86-4563-8984-0accd8a0715b"/>
    <ds:schemaRef ds:uri="fd014737-7608-4b1e-b967-8de8d479122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498CACB-870E-4DE5-80C0-695C2ED71143}">
  <ds:schemaRefs>
    <ds:schemaRef ds:uri="dfa42e7d-fb86-4563-8984-0accd8a0715b"/>
    <ds:schemaRef ds:uri="fd014737-7608-4b1e-b967-8de8d479122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17</Slides>
  <Notes>7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1_Custom Design</vt:lpstr>
      <vt:lpstr>2_Custom Design</vt:lpstr>
      <vt:lpstr>Retrospect</vt:lpstr>
      <vt:lpstr>HCV Utilization Webinar</vt:lpstr>
      <vt:lpstr>Today’s Agenda</vt:lpstr>
      <vt:lpstr>Welcome!</vt:lpstr>
      <vt:lpstr>Program Updates: New Funding</vt:lpstr>
      <vt:lpstr>Highlights of the 2024 Appropriations</vt:lpstr>
      <vt:lpstr>Source of Income Discrimination: What is it?</vt:lpstr>
      <vt:lpstr>Source of Income Protections</vt:lpstr>
      <vt:lpstr>New Webpage on SOI Protections</vt:lpstr>
      <vt:lpstr>Local Advocacy for SOIP: Deep Dive with a PHA</vt:lpstr>
      <vt:lpstr>Local Advocacy for SOIP: Deep Dive with a PHA</vt:lpstr>
      <vt:lpstr>FYI Competitive NOFO </vt:lpstr>
      <vt:lpstr>FYI/FUP-Y Convenings</vt:lpstr>
      <vt:lpstr>FYI/FUP-Y Convenings</vt:lpstr>
      <vt:lpstr>HUD-VASH Admin Fee Notice</vt:lpstr>
      <vt:lpstr>Is your PHA using HCV Administrative Fees to help with Lease-up Expenses?</vt:lpstr>
      <vt:lpstr>Reminders</vt:lpstr>
      <vt:lpstr>Next Month’s Webinar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Housing Choice Voucher Webinar</dc:title>
  <dc:creator>Anderson, Lea E</dc:creator>
  <cp:revision>1</cp:revision>
  <dcterms:created xsi:type="dcterms:W3CDTF">2021-10-13T18:09:45Z</dcterms:created>
  <dcterms:modified xsi:type="dcterms:W3CDTF">2024-04-18T17:57:08Z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0x010100158B0C543903E7429806616CCC8804BE</vt:lpwstr>
  </property>
  <property fmtid="{D5CDD505-2E9C-101B-9397-08002B2CF9AE}" pid="3" name="MediaServiceImageTags">
    <vt:lpwstr/>
  </property>
</Properties>
</file>