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0" r:id="rId5"/>
  </p:sldMasterIdLst>
  <p:notesMasterIdLst>
    <p:notesMasterId r:id="rId53"/>
  </p:notesMasterIdLst>
  <p:sldIdLst>
    <p:sldId id="400" r:id="rId6"/>
    <p:sldId id="348" r:id="rId7"/>
    <p:sldId id="393" r:id="rId8"/>
    <p:sldId id="421" r:id="rId9"/>
    <p:sldId id="475" r:id="rId10"/>
    <p:sldId id="474" r:id="rId11"/>
    <p:sldId id="473" r:id="rId12"/>
    <p:sldId id="472" r:id="rId13"/>
    <p:sldId id="471" r:id="rId14"/>
    <p:sldId id="470" r:id="rId15"/>
    <p:sldId id="469" r:id="rId16"/>
    <p:sldId id="438" r:id="rId17"/>
    <p:sldId id="425" r:id="rId18"/>
    <p:sldId id="424" r:id="rId19"/>
    <p:sldId id="362" r:id="rId20"/>
    <p:sldId id="411" r:id="rId21"/>
    <p:sldId id="443" r:id="rId22"/>
    <p:sldId id="444" r:id="rId23"/>
    <p:sldId id="445" r:id="rId24"/>
    <p:sldId id="446" r:id="rId25"/>
    <p:sldId id="372" r:id="rId26"/>
    <p:sldId id="377" r:id="rId27"/>
    <p:sldId id="396" r:id="rId28"/>
    <p:sldId id="468" r:id="rId29"/>
    <p:sldId id="467" r:id="rId30"/>
    <p:sldId id="466" r:id="rId31"/>
    <p:sldId id="465" r:id="rId32"/>
    <p:sldId id="464" r:id="rId33"/>
    <p:sldId id="463" r:id="rId34"/>
    <p:sldId id="462" r:id="rId35"/>
    <p:sldId id="461" r:id="rId36"/>
    <p:sldId id="460" r:id="rId37"/>
    <p:sldId id="459" r:id="rId38"/>
    <p:sldId id="458" r:id="rId39"/>
    <p:sldId id="457" r:id="rId40"/>
    <p:sldId id="456" r:id="rId41"/>
    <p:sldId id="455" r:id="rId42"/>
    <p:sldId id="454" r:id="rId43"/>
    <p:sldId id="453" r:id="rId44"/>
    <p:sldId id="452" r:id="rId45"/>
    <p:sldId id="451" r:id="rId46"/>
    <p:sldId id="450" r:id="rId47"/>
    <p:sldId id="449" r:id="rId48"/>
    <p:sldId id="440" r:id="rId49"/>
    <p:sldId id="415" r:id="rId50"/>
    <p:sldId id="414" r:id="rId51"/>
    <p:sldId id="436"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17CC51-A31A-9CE0-F774-F24918E923A8}" name="McCracken-Rania, Shelley M" initials="MM" userId="S::shelley.m.mccracken-rania@hud.gov::eed1e37b-b1aa-4d4b-ac3a-03cc619f820a" providerId="AD"/>
  <p188:author id="{32933E87-61B4-D2BD-194B-EFCBAEB3BA2C}" name="Killeen, Kathryn E" initials="KKE" userId="S::Kathryn.E.Killeen@hud.gov::4b617af8-07a3-4c3b-ac5d-93452eb16bc8" providerId="AD"/>
  <p188:author id="{C33938BB-CDE4-0651-E914-FD36C2E3396C}" name="Gil, Kelly H" initials="KG" userId="S::Kelly.H.Gil@hud.gov::d36919ca-630e-4f57-b359-54b26c6e5016" providerId="AD"/>
  <p188:author id="{FE3E98C9-7761-40DF-6265-91AD6D75C090}" name="Giaudrone, Paul A" initials="GA" userId="S::paul.a.giaudrone@hud.gov::05f034ee-fde8-4b1f-a6ce-d4567f47000d" providerId="AD"/>
  <p188:author id="{B37DCBCC-8C9C-DE67-91E9-0B7A1BCFAD29}" name="Thomatos, Stephan" initials="TS" userId="S::stephan.thomatos@hud.gov::32c66131-6451-4d57-a34f-8fc8635cbd6e" providerId="AD"/>
  <p188:author id="{B7FE16DA-7BAB-3035-3B8E-7D2716B0EBCC}" name="McCracken-Rania, Shelley M" initials="MRSM" userId="S::Shelley.M.McCracken-Rania@hud.gov::eed1e37b-b1aa-4d4b-ac3a-03cc619f820a" providerId="AD"/>
  <p188:author id="{071834E8-BE68-BE30-8B42-B9831DACDF9F}" name="Senator, Robin L" initials="SRL" userId="S::Robin.L.Senator@hud.gov::70b6246c-aec8-4fca-b6b2-0acfaf6b9eb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F8B"/>
    <a:srgbClr val="C8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FB690-C09B-4CC2-827B-CB6B821AFFBD}" v="4" dt="2024-06-12T16:35:22.1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6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Ramona J" userId="0c4b3cbe-8713-4321-a654-bcf07a13b484" providerId="ADAL" clId="{01B33531-5347-4C84-B08B-4D2D656FF88C}"/>
    <pc:docChg chg="">
      <pc:chgData name="Mitchell, Ramona J" userId="0c4b3cbe-8713-4321-a654-bcf07a13b484" providerId="ADAL" clId="{01B33531-5347-4C84-B08B-4D2D656FF88C}" dt="2024-06-07T16:02:22.240" v="0"/>
      <pc:docMkLst>
        <pc:docMk/>
      </pc:docMkLst>
      <pc:sldChg chg="delCm">
        <pc:chgData name="Mitchell, Ramona J" userId="0c4b3cbe-8713-4321-a654-bcf07a13b484" providerId="ADAL" clId="{01B33531-5347-4C84-B08B-4D2D656FF88C}" dt="2024-06-07T16:02:22.240" v="0"/>
        <pc:sldMkLst>
          <pc:docMk/>
          <pc:sldMk cId="2153692695" sldId="456"/>
        </pc:sldMkLst>
        <pc:extLst>
          <p:ext xmlns:p="http://schemas.openxmlformats.org/presentationml/2006/main" uri="{D6D511B9-2390-475A-947B-AFAB55BFBCF1}">
            <pc226:cmChg xmlns:pc226="http://schemas.microsoft.com/office/powerpoint/2022/06/main/command" chg="del">
              <pc226:chgData name="Mitchell, Ramona J" userId="0c4b3cbe-8713-4321-a654-bcf07a13b484" providerId="ADAL" clId="{01B33531-5347-4C84-B08B-4D2D656FF88C}" dt="2024-06-07T16:02:22.240" v="0"/>
              <pc2:cmMkLst xmlns:pc2="http://schemas.microsoft.com/office/powerpoint/2019/9/main/command">
                <pc:docMk/>
                <pc:sldMk cId="2153692695" sldId="456"/>
                <pc2:cmMk id="{DC564204-D7D4-433B-8781-B04F2040EEBB}"/>
              </pc2:cmMkLst>
            </pc226:cmChg>
          </p:ext>
        </pc:extLst>
      </pc:sldChg>
      <pc:sldChg chg="delCm">
        <pc:chgData name="Mitchell, Ramona J" userId="0c4b3cbe-8713-4321-a654-bcf07a13b484" providerId="ADAL" clId="{01B33531-5347-4C84-B08B-4D2D656FF88C}" dt="2024-06-07T16:02:22.240" v="0"/>
        <pc:sldMkLst>
          <pc:docMk/>
          <pc:sldMk cId="2433083742" sldId="461"/>
        </pc:sldMkLst>
        <pc:extLst>
          <p:ext xmlns:p="http://schemas.openxmlformats.org/presentationml/2006/main" uri="{D6D511B9-2390-475A-947B-AFAB55BFBCF1}">
            <pc226:cmChg xmlns:pc226="http://schemas.microsoft.com/office/powerpoint/2022/06/main/command" chg="del">
              <pc226:chgData name="Mitchell, Ramona J" userId="0c4b3cbe-8713-4321-a654-bcf07a13b484" providerId="ADAL" clId="{01B33531-5347-4C84-B08B-4D2D656FF88C}" dt="2024-06-07T16:02:22.240" v="0"/>
              <pc2:cmMkLst xmlns:pc2="http://schemas.microsoft.com/office/powerpoint/2019/9/main/command">
                <pc:docMk/>
                <pc:sldMk cId="2433083742" sldId="461"/>
                <pc2:cmMk id="{3B874B06-BC9E-42C5-B711-9D82FF81544E}"/>
              </pc2:cmMkLst>
            </pc226:cmChg>
          </p:ext>
        </pc:extLst>
      </pc:sldChg>
    </pc:docChg>
  </pc:docChgLst>
  <pc:docChgLst>
    <pc:chgData name="Giaudrone, Paul A" userId="S::paul.a.giaudrone@hud.gov::05f034ee-fde8-4b1f-a6ce-d4567f47000d" providerId="AD" clId="Web-{334FB690-C09B-4CC2-827B-CB6B821AFFBD}"/>
    <pc:docChg chg="modSld">
      <pc:chgData name="Giaudrone, Paul A" userId="S::paul.a.giaudrone@hud.gov::05f034ee-fde8-4b1f-a6ce-d4567f47000d" providerId="AD" clId="Web-{334FB690-C09B-4CC2-827B-CB6B821AFFBD}" dt="2024-06-12T16:35:22.151" v="4" actId="20577"/>
      <pc:docMkLst>
        <pc:docMk/>
      </pc:docMkLst>
      <pc:sldChg chg="modSp">
        <pc:chgData name="Giaudrone, Paul A" userId="S::paul.a.giaudrone@hud.gov::05f034ee-fde8-4b1f-a6ce-d4567f47000d" providerId="AD" clId="Web-{334FB690-C09B-4CC2-827B-CB6B821AFFBD}" dt="2024-06-12T16:35:22.151" v="4" actId="20577"/>
        <pc:sldMkLst>
          <pc:docMk/>
          <pc:sldMk cId="3291349190" sldId="470"/>
        </pc:sldMkLst>
        <pc:spChg chg="mod">
          <ac:chgData name="Giaudrone, Paul A" userId="S::paul.a.giaudrone@hud.gov::05f034ee-fde8-4b1f-a6ce-d4567f47000d" providerId="AD" clId="Web-{334FB690-C09B-4CC2-827B-CB6B821AFFBD}" dt="2024-06-12T16:35:22.151" v="4" actId="20577"/>
          <ac:spMkLst>
            <pc:docMk/>
            <pc:sldMk cId="3291349190" sldId="470"/>
            <ac:spMk id="5" creationId="{ADB8FC92-969C-DF73-99A4-92037DA04A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6A818D-34CD-4DA2-9E16-1011477A3E2C}" type="datetimeFigureOut">
              <a:rPr lang="en-US" smtClean="0"/>
              <a:t>6/12/2024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D60697-C116-4126-B84B-F247E4DC1D41}" type="slidenum">
              <a:rPr lang="en-US" smtClean="0"/>
              <a:t>‹#›</a:t>
            </a:fld>
            <a:endParaRPr lang="en-US"/>
          </a:p>
        </p:txBody>
      </p:sp>
    </p:spTree>
    <p:extLst>
      <p:ext uri="{BB962C8B-B14F-4D97-AF65-F5344CB8AC3E}">
        <p14:creationId xmlns:p14="http://schemas.microsoft.com/office/powerpoint/2010/main" val="2023847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1</a:t>
            </a:fld>
            <a:endParaRPr lang="en-US"/>
          </a:p>
        </p:txBody>
      </p:sp>
    </p:spTree>
    <p:extLst>
      <p:ext uri="{BB962C8B-B14F-4D97-AF65-F5344CB8AC3E}">
        <p14:creationId xmlns:p14="http://schemas.microsoft.com/office/powerpoint/2010/main" val="1909690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10</a:t>
            </a:fld>
            <a:endParaRPr lang="en-US"/>
          </a:p>
        </p:txBody>
      </p:sp>
    </p:spTree>
    <p:extLst>
      <p:ext uri="{BB962C8B-B14F-4D97-AF65-F5344CB8AC3E}">
        <p14:creationId xmlns:p14="http://schemas.microsoft.com/office/powerpoint/2010/main" val="4235463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11</a:t>
            </a:fld>
            <a:endParaRPr lang="en-US"/>
          </a:p>
        </p:txBody>
      </p:sp>
    </p:spTree>
    <p:extLst>
      <p:ext uri="{BB962C8B-B14F-4D97-AF65-F5344CB8AC3E}">
        <p14:creationId xmlns:p14="http://schemas.microsoft.com/office/powerpoint/2010/main" val="355172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12</a:t>
            </a:fld>
            <a:endParaRPr lang="en-US"/>
          </a:p>
        </p:txBody>
      </p:sp>
    </p:spTree>
    <p:extLst>
      <p:ext uri="{BB962C8B-B14F-4D97-AF65-F5344CB8AC3E}">
        <p14:creationId xmlns:p14="http://schemas.microsoft.com/office/powerpoint/2010/main" val="3768891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13</a:t>
            </a:fld>
            <a:endParaRPr lang="en-US"/>
          </a:p>
        </p:txBody>
      </p:sp>
    </p:spTree>
    <p:extLst>
      <p:ext uri="{BB962C8B-B14F-4D97-AF65-F5344CB8AC3E}">
        <p14:creationId xmlns:p14="http://schemas.microsoft.com/office/powerpoint/2010/main" val="674212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14</a:t>
            </a:fld>
            <a:endParaRPr lang="en-US"/>
          </a:p>
        </p:txBody>
      </p:sp>
    </p:spTree>
    <p:extLst>
      <p:ext uri="{BB962C8B-B14F-4D97-AF65-F5344CB8AC3E}">
        <p14:creationId xmlns:p14="http://schemas.microsoft.com/office/powerpoint/2010/main" val="3440610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felt having two separate forms was confusing and Lenders were unsure which to use. So we combined them and tried to add clarity on when a new survey was needed versus being able to use an existing survey. Table A requirements were updated to match other HUD programs and are technically specific so I will not cover them here. </a:t>
            </a:r>
          </a:p>
        </p:txBody>
      </p:sp>
      <p:sp>
        <p:nvSpPr>
          <p:cNvPr id="4" name="Slide Number Placeholder 3"/>
          <p:cNvSpPr>
            <a:spLocks noGrp="1"/>
          </p:cNvSpPr>
          <p:nvPr>
            <p:ph type="sldNum" sz="quarter" idx="5"/>
          </p:nvPr>
        </p:nvSpPr>
        <p:spPr/>
        <p:txBody>
          <a:bodyPr/>
          <a:lstStyle/>
          <a:p>
            <a:fld id="{ECD60697-C116-4126-B84B-F247E4DC1D41}" type="slidenum">
              <a:rPr lang="en-US" smtClean="0"/>
              <a:t>15</a:t>
            </a:fld>
            <a:endParaRPr lang="en-US"/>
          </a:p>
        </p:txBody>
      </p:sp>
    </p:spTree>
    <p:extLst>
      <p:ext uri="{BB962C8B-B14F-4D97-AF65-F5344CB8AC3E}">
        <p14:creationId xmlns:p14="http://schemas.microsoft.com/office/powerpoint/2010/main" val="500768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important thing to remember is that all surveys new or existing must bear ALTA/NSPS Certification shown here (with the appropriate minimum standards cited).</a:t>
            </a:r>
          </a:p>
        </p:txBody>
      </p:sp>
      <p:sp>
        <p:nvSpPr>
          <p:cNvPr id="4" name="Slide Number Placeholder 3"/>
          <p:cNvSpPr>
            <a:spLocks noGrp="1"/>
          </p:cNvSpPr>
          <p:nvPr>
            <p:ph type="sldNum" sz="quarter" idx="5"/>
          </p:nvPr>
        </p:nvSpPr>
        <p:spPr/>
        <p:txBody>
          <a:bodyPr/>
          <a:lstStyle/>
          <a:p>
            <a:fld id="{ECD60697-C116-4126-B84B-F247E4DC1D41}" type="slidenum">
              <a:rPr lang="en-US" smtClean="0"/>
              <a:t>16</a:t>
            </a:fld>
            <a:endParaRPr lang="en-US"/>
          </a:p>
        </p:txBody>
      </p:sp>
    </p:spTree>
    <p:extLst>
      <p:ext uri="{BB962C8B-B14F-4D97-AF65-F5344CB8AC3E}">
        <p14:creationId xmlns:p14="http://schemas.microsoft.com/office/powerpoint/2010/main" val="4182981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 new surveys require a surveyor's report be provided that meets these requirements. The survey and report cannot be more than 180 days old for initial endorsement nor more than 120 days old for final endorsement.</a:t>
            </a:r>
          </a:p>
        </p:txBody>
      </p:sp>
      <p:sp>
        <p:nvSpPr>
          <p:cNvPr id="4" name="Slide Number Placeholder 3"/>
          <p:cNvSpPr>
            <a:spLocks noGrp="1"/>
          </p:cNvSpPr>
          <p:nvPr>
            <p:ph type="sldNum" sz="quarter" idx="5"/>
          </p:nvPr>
        </p:nvSpPr>
        <p:spPr/>
        <p:txBody>
          <a:bodyPr/>
          <a:lstStyle/>
          <a:p>
            <a:fld id="{ECD60697-C116-4126-B84B-F247E4DC1D41}" type="slidenum">
              <a:rPr lang="en-US" smtClean="0"/>
              <a:t>17</a:t>
            </a:fld>
            <a:endParaRPr lang="en-US"/>
          </a:p>
        </p:txBody>
      </p:sp>
    </p:spTree>
    <p:extLst>
      <p:ext uri="{BB962C8B-B14F-4D97-AF65-F5344CB8AC3E}">
        <p14:creationId xmlns:p14="http://schemas.microsoft.com/office/powerpoint/2010/main" val="2622225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are limited circumstances in which an existing survey can be used with a Borrowers Survey Certification, subject to OHF discretion and it must meet all the requirements I am going to review on this and the next two slides.</a:t>
            </a:r>
          </a:p>
        </p:txBody>
      </p:sp>
      <p:sp>
        <p:nvSpPr>
          <p:cNvPr id="4" name="Slide Number Placeholder 3"/>
          <p:cNvSpPr>
            <a:spLocks noGrp="1"/>
          </p:cNvSpPr>
          <p:nvPr>
            <p:ph type="sldNum" sz="quarter" idx="5"/>
          </p:nvPr>
        </p:nvSpPr>
        <p:spPr/>
        <p:txBody>
          <a:bodyPr/>
          <a:lstStyle/>
          <a:p>
            <a:fld id="{ECD60697-C116-4126-B84B-F247E4DC1D41}" type="slidenum">
              <a:rPr lang="en-US" smtClean="0"/>
              <a:t>18</a:t>
            </a:fld>
            <a:endParaRPr lang="en-US"/>
          </a:p>
        </p:txBody>
      </p:sp>
    </p:spTree>
    <p:extLst>
      <p:ext uri="{BB962C8B-B14F-4D97-AF65-F5344CB8AC3E}">
        <p14:creationId xmlns:p14="http://schemas.microsoft.com/office/powerpoint/2010/main" val="3517141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19</a:t>
            </a:fld>
            <a:endParaRPr lang="en-US"/>
          </a:p>
        </p:txBody>
      </p:sp>
    </p:spTree>
    <p:extLst>
      <p:ext uri="{BB962C8B-B14F-4D97-AF65-F5344CB8AC3E}">
        <p14:creationId xmlns:p14="http://schemas.microsoft.com/office/powerpoint/2010/main" val="1594890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a:t>
            </a:fld>
            <a:endParaRPr lang="en-US"/>
          </a:p>
        </p:txBody>
      </p:sp>
    </p:spTree>
    <p:extLst>
      <p:ext uri="{BB962C8B-B14F-4D97-AF65-F5344CB8AC3E}">
        <p14:creationId xmlns:p14="http://schemas.microsoft.com/office/powerpoint/2010/main" val="2311207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20</a:t>
            </a:fld>
            <a:endParaRPr lang="en-US"/>
          </a:p>
        </p:txBody>
      </p:sp>
    </p:spTree>
    <p:extLst>
      <p:ext uri="{BB962C8B-B14F-4D97-AF65-F5344CB8AC3E}">
        <p14:creationId xmlns:p14="http://schemas.microsoft.com/office/powerpoint/2010/main" val="3762973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Minimal changes were made to these forms to include Construction Managers and a Project Description requirement.</a:t>
            </a:r>
          </a:p>
        </p:txBody>
      </p:sp>
      <p:sp>
        <p:nvSpPr>
          <p:cNvPr id="4" name="Slide Number Placeholder 3"/>
          <p:cNvSpPr>
            <a:spLocks noGrp="1"/>
          </p:cNvSpPr>
          <p:nvPr>
            <p:ph type="sldNum" sz="quarter" idx="5"/>
          </p:nvPr>
        </p:nvSpPr>
        <p:spPr/>
        <p:txBody>
          <a:bodyPr/>
          <a:lstStyle/>
          <a:p>
            <a:fld id="{ECD60697-C116-4126-B84B-F247E4DC1D41}" type="slidenum">
              <a:rPr lang="en-US" smtClean="0"/>
              <a:t>21</a:t>
            </a:fld>
            <a:endParaRPr lang="en-US"/>
          </a:p>
        </p:txBody>
      </p:sp>
    </p:spTree>
    <p:extLst>
      <p:ext uri="{BB962C8B-B14F-4D97-AF65-F5344CB8AC3E}">
        <p14:creationId xmlns:p14="http://schemas.microsoft.com/office/powerpoint/2010/main" val="2096075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were some changes made to this document mainly for clarity and continuity. The major changes were to add a construction manager agreement as an option and to clarify that permits are required.</a:t>
            </a:r>
          </a:p>
        </p:txBody>
      </p:sp>
      <p:sp>
        <p:nvSpPr>
          <p:cNvPr id="4" name="Slide Number Placeholder 3"/>
          <p:cNvSpPr>
            <a:spLocks noGrp="1"/>
          </p:cNvSpPr>
          <p:nvPr>
            <p:ph type="sldNum" sz="quarter" idx="5"/>
          </p:nvPr>
        </p:nvSpPr>
        <p:spPr/>
        <p:txBody>
          <a:bodyPr/>
          <a:lstStyle/>
          <a:p>
            <a:fld id="{ECD60697-C116-4126-B84B-F247E4DC1D41}" type="slidenum">
              <a:rPr lang="en-US" smtClean="0"/>
              <a:t>22</a:t>
            </a:fld>
            <a:endParaRPr lang="en-US"/>
          </a:p>
        </p:txBody>
      </p:sp>
    </p:spTree>
    <p:extLst>
      <p:ext uri="{BB962C8B-B14F-4D97-AF65-F5344CB8AC3E}">
        <p14:creationId xmlns:p14="http://schemas.microsoft.com/office/powerpoint/2010/main" val="1499042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23</a:t>
            </a:fld>
            <a:endParaRPr lang="en-US"/>
          </a:p>
        </p:txBody>
      </p:sp>
    </p:spTree>
    <p:extLst>
      <p:ext uri="{BB962C8B-B14F-4D97-AF65-F5344CB8AC3E}">
        <p14:creationId xmlns:p14="http://schemas.microsoft.com/office/powerpoint/2010/main" val="10047601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24</a:t>
            </a:fld>
            <a:endParaRPr lang="en-US"/>
          </a:p>
        </p:txBody>
      </p:sp>
    </p:spTree>
    <p:extLst>
      <p:ext uri="{BB962C8B-B14F-4D97-AF65-F5344CB8AC3E}">
        <p14:creationId xmlns:p14="http://schemas.microsoft.com/office/powerpoint/2010/main" val="17985473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25</a:t>
            </a:fld>
            <a:endParaRPr lang="en-US"/>
          </a:p>
        </p:txBody>
      </p:sp>
    </p:spTree>
    <p:extLst>
      <p:ext uri="{BB962C8B-B14F-4D97-AF65-F5344CB8AC3E}">
        <p14:creationId xmlns:p14="http://schemas.microsoft.com/office/powerpoint/2010/main" val="3368625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26</a:t>
            </a:fld>
            <a:endParaRPr lang="en-US"/>
          </a:p>
        </p:txBody>
      </p:sp>
    </p:spTree>
    <p:extLst>
      <p:ext uri="{BB962C8B-B14F-4D97-AF65-F5344CB8AC3E}">
        <p14:creationId xmlns:p14="http://schemas.microsoft.com/office/powerpoint/2010/main" val="35591405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27</a:t>
            </a:fld>
            <a:endParaRPr lang="en-US"/>
          </a:p>
        </p:txBody>
      </p:sp>
    </p:spTree>
    <p:extLst>
      <p:ext uri="{BB962C8B-B14F-4D97-AF65-F5344CB8AC3E}">
        <p14:creationId xmlns:p14="http://schemas.microsoft.com/office/powerpoint/2010/main" val="2636557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28</a:t>
            </a:fld>
            <a:endParaRPr lang="en-US"/>
          </a:p>
        </p:txBody>
      </p:sp>
    </p:spTree>
    <p:extLst>
      <p:ext uri="{BB962C8B-B14F-4D97-AF65-F5344CB8AC3E}">
        <p14:creationId xmlns:p14="http://schemas.microsoft.com/office/powerpoint/2010/main" val="16558109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29</a:t>
            </a:fld>
            <a:endParaRPr lang="en-US"/>
          </a:p>
        </p:txBody>
      </p:sp>
    </p:spTree>
    <p:extLst>
      <p:ext uri="{BB962C8B-B14F-4D97-AF65-F5344CB8AC3E}">
        <p14:creationId xmlns:p14="http://schemas.microsoft.com/office/powerpoint/2010/main" val="3817278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3</a:t>
            </a:fld>
            <a:endParaRPr lang="en-US"/>
          </a:p>
        </p:txBody>
      </p:sp>
    </p:spTree>
    <p:extLst>
      <p:ext uri="{BB962C8B-B14F-4D97-AF65-F5344CB8AC3E}">
        <p14:creationId xmlns:p14="http://schemas.microsoft.com/office/powerpoint/2010/main" val="516855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30</a:t>
            </a:fld>
            <a:endParaRPr lang="en-US"/>
          </a:p>
        </p:txBody>
      </p:sp>
    </p:spTree>
    <p:extLst>
      <p:ext uri="{BB962C8B-B14F-4D97-AF65-F5344CB8AC3E}">
        <p14:creationId xmlns:p14="http://schemas.microsoft.com/office/powerpoint/2010/main" val="31480728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31</a:t>
            </a:fld>
            <a:endParaRPr lang="en-US"/>
          </a:p>
        </p:txBody>
      </p:sp>
    </p:spTree>
    <p:extLst>
      <p:ext uri="{BB962C8B-B14F-4D97-AF65-F5344CB8AC3E}">
        <p14:creationId xmlns:p14="http://schemas.microsoft.com/office/powerpoint/2010/main" val="8038925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32</a:t>
            </a:fld>
            <a:endParaRPr lang="en-US"/>
          </a:p>
        </p:txBody>
      </p:sp>
    </p:spTree>
    <p:extLst>
      <p:ext uri="{BB962C8B-B14F-4D97-AF65-F5344CB8AC3E}">
        <p14:creationId xmlns:p14="http://schemas.microsoft.com/office/powerpoint/2010/main" val="3391281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33</a:t>
            </a:fld>
            <a:endParaRPr lang="en-US"/>
          </a:p>
        </p:txBody>
      </p:sp>
    </p:spTree>
    <p:extLst>
      <p:ext uri="{BB962C8B-B14F-4D97-AF65-F5344CB8AC3E}">
        <p14:creationId xmlns:p14="http://schemas.microsoft.com/office/powerpoint/2010/main" val="31577351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34</a:t>
            </a:fld>
            <a:endParaRPr lang="en-US"/>
          </a:p>
        </p:txBody>
      </p:sp>
    </p:spTree>
    <p:extLst>
      <p:ext uri="{BB962C8B-B14F-4D97-AF65-F5344CB8AC3E}">
        <p14:creationId xmlns:p14="http://schemas.microsoft.com/office/powerpoint/2010/main" val="21183208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35</a:t>
            </a:fld>
            <a:endParaRPr lang="en-US"/>
          </a:p>
        </p:txBody>
      </p:sp>
    </p:spTree>
    <p:extLst>
      <p:ext uri="{BB962C8B-B14F-4D97-AF65-F5344CB8AC3E}">
        <p14:creationId xmlns:p14="http://schemas.microsoft.com/office/powerpoint/2010/main" val="5744146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ECD60697-C116-4126-B84B-F247E4DC1D41}" type="slidenum">
              <a:rPr lang="en-US" smtClean="0"/>
              <a:t>36</a:t>
            </a:fld>
            <a:endParaRPr lang="en-US"/>
          </a:p>
        </p:txBody>
      </p:sp>
    </p:spTree>
    <p:extLst>
      <p:ext uri="{BB962C8B-B14F-4D97-AF65-F5344CB8AC3E}">
        <p14:creationId xmlns:p14="http://schemas.microsoft.com/office/powerpoint/2010/main" val="42157045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ECD60697-C116-4126-B84B-F247E4DC1D41}" type="slidenum">
              <a:rPr lang="en-US" smtClean="0"/>
              <a:t>37</a:t>
            </a:fld>
            <a:endParaRPr lang="en-US"/>
          </a:p>
        </p:txBody>
      </p:sp>
    </p:spTree>
    <p:extLst>
      <p:ext uri="{BB962C8B-B14F-4D97-AF65-F5344CB8AC3E}">
        <p14:creationId xmlns:p14="http://schemas.microsoft.com/office/powerpoint/2010/main" val="17412885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CD60697-C116-4126-B84B-F247E4DC1D41}" type="slidenum">
              <a:rPr lang="en-US" smtClean="0"/>
              <a:t>38</a:t>
            </a:fld>
            <a:endParaRPr lang="en-US"/>
          </a:p>
        </p:txBody>
      </p:sp>
    </p:spTree>
    <p:extLst>
      <p:ext uri="{BB962C8B-B14F-4D97-AF65-F5344CB8AC3E}">
        <p14:creationId xmlns:p14="http://schemas.microsoft.com/office/powerpoint/2010/main" val="27199728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CD60697-C116-4126-B84B-F247E4DC1D41}" type="slidenum">
              <a:rPr lang="en-US" smtClean="0"/>
              <a:t>39</a:t>
            </a:fld>
            <a:endParaRPr lang="en-US"/>
          </a:p>
        </p:txBody>
      </p:sp>
    </p:spTree>
    <p:extLst>
      <p:ext uri="{BB962C8B-B14F-4D97-AF65-F5344CB8AC3E}">
        <p14:creationId xmlns:p14="http://schemas.microsoft.com/office/powerpoint/2010/main" val="856832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4</a:t>
            </a:fld>
            <a:endParaRPr lang="en-US"/>
          </a:p>
        </p:txBody>
      </p:sp>
    </p:spTree>
    <p:extLst>
      <p:ext uri="{BB962C8B-B14F-4D97-AF65-F5344CB8AC3E}">
        <p14:creationId xmlns:p14="http://schemas.microsoft.com/office/powerpoint/2010/main" val="33629110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CD60697-C116-4126-B84B-F247E4DC1D41}" type="slidenum">
              <a:rPr lang="en-US" smtClean="0"/>
              <a:t>40</a:t>
            </a:fld>
            <a:endParaRPr lang="en-US"/>
          </a:p>
        </p:txBody>
      </p:sp>
    </p:spTree>
    <p:extLst>
      <p:ext uri="{BB962C8B-B14F-4D97-AF65-F5344CB8AC3E}">
        <p14:creationId xmlns:p14="http://schemas.microsoft.com/office/powerpoint/2010/main" val="35153417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CD60697-C116-4126-B84B-F247E4DC1D41}" type="slidenum">
              <a:rPr lang="en-US" smtClean="0"/>
              <a:t>41</a:t>
            </a:fld>
            <a:endParaRPr lang="en-US"/>
          </a:p>
        </p:txBody>
      </p:sp>
    </p:spTree>
    <p:extLst>
      <p:ext uri="{BB962C8B-B14F-4D97-AF65-F5344CB8AC3E}">
        <p14:creationId xmlns:p14="http://schemas.microsoft.com/office/powerpoint/2010/main" val="37216683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ECD60697-C116-4126-B84B-F247E4DC1D41}" type="slidenum">
              <a:rPr lang="en-US" smtClean="0"/>
              <a:t>42</a:t>
            </a:fld>
            <a:endParaRPr lang="en-US"/>
          </a:p>
        </p:txBody>
      </p:sp>
    </p:spTree>
    <p:extLst>
      <p:ext uri="{BB962C8B-B14F-4D97-AF65-F5344CB8AC3E}">
        <p14:creationId xmlns:p14="http://schemas.microsoft.com/office/powerpoint/2010/main" val="21807033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ECD60697-C116-4126-B84B-F247E4DC1D41}" type="slidenum">
              <a:rPr lang="en-US" smtClean="0"/>
              <a:t>43</a:t>
            </a:fld>
            <a:endParaRPr lang="en-US"/>
          </a:p>
        </p:txBody>
      </p:sp>
    </p:spTree>
    <p:extLst>
      <p:ext uri="{BB962C8B-B14F-4D97-AF65-F5344CB8AC3E}">
        <p14:creationId xmlns:p14="http://schemas.microsoft.com/office/powerpoint/2010/main" val="10169467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44</a:t>
            </a:fld>
            <a:endParaRPr lang="en-US"/>
          </a:p>
        </p:txBody>
      </p:sp>
    </p:spTree>
    <p:extLst>
      <p:ext uri="{BB962C8B-B14F-4D97-AF65-F5344CB8AC3E}">
        <p14:creationId xmlns:p14="http://schemas.microsoft.com/office/powerpoint/2010/main" val="38143784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45</a:t>
            </a:fld>
            <a:endParaRPr lang="en-US"/>
          </a:p>
        </p:txBody>
      </p:sp>
    </p:spTree>
    <p:extLst>
      <p:ext uri="{BB962C8B-B14F-4D97-AF65-F5344CB8AC3E}">
        <p14:creationId xmlns:p14="http://schemas.microsoft.com/office/powerpoint/2010/main" val="40117131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46</a:t>
            </a:fld>
            <a:endParaRPr lang="en-US"/>
          </a:p>
        </p:txBody>
      </p:sp>
    </p:spTree>
    <p:extLst>
      <p:ext uri="{BB962C8B-B14F-4D97-AF65-F5344CB8AC3E}">
        <p14:creationId xmlns:p14="http://schemas.microsoft.com/office/powerpoint/2010/main" val="9951970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47</a:t>
            </a:fld>
            <a:endParaRPr lang="en-US"/>
          </a:p>
        </p:txBody>
      </p:sp>
    </p:spTree>
    <p:extLst>
      <p:ext uri="{BB962C8B-B14F-4D97-AF65-F5344CB8AC3E}">
        <p14:creationId xmlns:p14="http://schemas.microsoft.com/office/powerpoint/2010/main" val="389707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5</a:t>
            </a:fld>
            <a:endParaRPr lang="en-US"/>
          </a:p>
        </p:txBody>
      </p:sp>
    </p:spTree>
    <p:extLst>
      <p:ext uri="{BB962C8B-B14F-4D97-AF65-F5344CB8AC3E}">
        <p14:creationId xmlns:p14="http://schemas.microsoft.com/office/powerpoint/2010/main" val="4195861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6</a:t>
            </a:fld>
            <a:endParaRPr lang="en-US"/>
          </a:p>
        </p:txBody>
      </p:sp>
    </p:spTree>
    <p:extLst>
      <p:ext uri="{BB962C8B-B14F-4D97-AF65-F5344CB8AC3E}">
        <p14:creationId xmlns:p14="http://schemas.microsoft.com/office/powerpoint/2010/main" val="151017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7</a:t>
            </a:fld>
            <a:endParaRPr lang="en-US"/>
          </a:p>
        </p:txBody>
      </p:sp>
    </p:spTree>
    <p:extLst>
      <p:ext uri="{BB962C8B-B14F-4D97-AF65-F5344CB8AC3E}">
        <p14:creationId xmlns:p14="http://schemas.microsoft.com/office/powerpoint/2010/main" val="881893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8</a:t>
            </a:fld>
            <a:endParaRPr lang="en-US"/>
          </a:p>
        </p:txBody>
      </p:sp>
    </p:spTree>
    <p:extLst>
      <p:ext uri="{BB962C8B-B14F-4D97-AF65-F5344CB8AC3E}">
        <p14:creationId xmlns:p14="http://schemas.microsoft.com/office/powerpoint/2010/main" val="906376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D60697-C116-4126-B84B-F247E4DC1D41}" type="slidenum">
              <a:rPr lang="en-US" smtClean="0"/>
              <a:t>9</a:t>
            </a:fld>
            <a:endParaRPr lang="en-US"/>
          </a:p>
        </p:txBody>
      </p:sp>
    </p:spTree>
    <p:extLst>
      <p:ext uri="{BB962C8B-B14F-4D97-AF65-F5344CB8AC3E}">
        <p14:creationId xmlns:p14="http://schemas.microsoft.com/office/powerpoint/2010/main" val="179782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F414-0EB9-484E-A038-26BD699221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2AFB9F-8E78-3E4A-A680-CBA1F9617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DCC697-DBB0-1549-BA21-30E7E36FFAE5}"/>
              </a:ext>
            </a:extLst>
          </p:cNvPr>
          <p:cNvSpPr>
            <a:spLocks noGrp="1"/>
          </p:cNvSpPr>
          <p:nvPr>
            <p:ph type="dt" sz="half" idx="10"/>
          </p:nvPr>
        </p:nvSpPr>
        <p:spPr/>
        <p:txBody>
          <a:bodyPr/>
          <a:lstStyle/>
          <a:p>
            <a:fld id="{71154CD3-D7BF-4703-A4A5-11BC7948AE4C}" type="datetime1">
              <a:rPr lang="en-US" smtClean="0"/>
              <a:t>6/12/2024</a:t>
            </a:fld>
            <a:endParaRPr lang="en-US"/>
          </a:p>
        </p:txBody>
      </p:sp>
      <p:sp>
        <p:nvSpPr>
          <p:cNvPr id="5" name="Footer Placeholder 4">
            <a:extLst>
              <a:ext uri="{FF2B5EF4-FFF2-40B4-BE49-F238E27FC236}">
                <a16:creationId xmlns:a16="http://schemas.microsoft.com/office/drawing/2014/main" id="{16474E0D-9A10-044B-BBCB-D822A4352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E42286-F504-8644-9546-5CB0343C9E84}"/>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100753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202BE-C7D5-CF41-8B88-FC7B74F19D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AB7437-D5D7-864B-AC9E-68C495E2CC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0E81B-D732-F54E-B4C9-2E9914407BE4}"/>
              </a:ext>
            </a:extLst>
          </p:cNvPr>
          <p:cNvSpPr>
            <a:spLocks noGrp="1"/>
          </p:cNvSpPr>
          <p:nvPr>
            <p:ph type="dt" sz="half" idx="10"/>
          </p:nvPr>
        </p:nvSpPr>
        <p:spPr/>
        <p:txBody>
          <a:bodyPr/>
          <a:lstStyle/>
          <a:p>
            <a:fld id="{0CA6D89A-3367-4AB3-9DCD-6ADBCFEB3F06}" type="datetime1">
              <a:rPr lang="en-US" smtClean="0"/>
              <a:t>6/12/2024</a:t>
            </a:fld>
            <a:endParaRPr lang="en-US"/>
          </a:p>
        </p:txBody>
      </p:sp>
      <p:sp>
        <p:nvSpPr>
          <p:cNvPr id="5" name="Footer Placeholder 4">
            <a:extLst>
              <a:ext uri="{FF2B5EF4-FFF2-40B4-BE49-F238E27FC236}">
                <a16:creationId xmlns:a16="http://schemas.microsoft.com/office/drawing/2014/main" id="{26ED0711-7E95-4247-A194-AA1451179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4AD7B-6ECC-9544-99FC-E5D8243B6AB2}"/>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220092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E41464-5F59-E442-AF7F-6C9EDA0D58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5B10F5-964E-8742-9ED8-D2D29A88CD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E02B9-32FA-804B-9632-B9FC95A2E070}"/>
              </a:ext>
            </a:extLst>
          </p:cNvPr>
          <p:cNvSpPr>
            <a:spLocks noGrp="1"/>
          </p:cNvSpPr>
          <p:nvPr>
            <p:ph type="dt" sz="half" idx="10"/>
          </p:nvPr>
        </p:nvSpPr>
        <p:spPr/>
        <p:txBody>
          <a:bodyPr/>
          <a:lstStyle/>
          <a:p>
            <a:fld id="{58CAED04-00B0-441B-A1F1-8A4E579E8C4B}" type="datetime1">
              <a:rPr lang="en-US" smtClean="0"/>
              <a:t>6/12/2024</a:t>
            </a:fld>
            <a:endParaRPr lang="en-US"/>
          </a:p>
        </p:txBody>
      </p:sp>
      <p:sp>
        <p:nvSpPr>
          <p:cNvPr id="5" name="Footer Placeholder 4">
            <a:extLst>
              <a:ext uri="{FF2B5EF4-FFF2-40B4-BE49-F238E27FC236}">
                <a16:creationId xmlns:a16="http://schemas.microsoft.com/office/drawing/2014/main" id="{F946776E-901F-AE4A-AC3F-6490AA199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B85DB0-9EF4-BE45-893F-08EBD5292027}"/>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424067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8603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F2B12-4E6A-F347-A110-4854F037F6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9E59B9-DEDB-CD4C-8238-DD76EBDEB4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1681C8-A481-E342-B0E9-D065978F5DDE}"/>
              </a:ext>
            </a:extLst>
          </p:cNvPr>
          <p:cNvSpPr>
            <a:spLocks noGrp="1"/>
          </p:cNvSpPr>
          <p:nvPr>
            <p:ph type="dt" sz="half" idx="10"/>
          </p:nvPr>
        </p:nvSpPr>
        <p:spPr/>
        <p:txBody>
          <a:bodyPr/>
          <a:lstStyle/>
          <a:p>
            <a:fld id="{84DBA3CF-DC94-49C0-8CCE-94472DA31720}" type="datetime1">
              <a:rPr lang="en-US" smtClean="0"/>
              <a:t>6/12/2024</a:t>
            </a:fld>
            <a:endParaRPr lang="en-US"/>
          </a:p>
        </p:txBody>
      </p:sp>
      <p:sp>
        <p:nvSpPr>
          <p:cNvPr id="5" name="Footer Placeholder 4">
            <a:extLst>
              <a:ext uri="{FF2B5EF4-FFF2-40B4-BE49-F238E27FC236}">
                <a16:creationId xmlns:a16="http://schemas.microsoft.com/office/drawing/2014/main" id="{74E41D81-D29C-6349-BC55-F757CC9AAF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53E966-2523-0042-8733-6D5A287044BE}"/>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75587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B47FE-E8EF-7E47-9075-D5DB9FCA34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B6215B-719E-9640-91BB-1D9A9B73D3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F1FC21-F086-6447-9155-4EBB6432935F}"/>
              </a:ext>
            </a:extLst>
          </p:cNvPr>
          <p:cNvSpPr>
            <a:spLocks noGrp="1"/>
          </p:cNvSpPr>
          <p:nvPr>
            <p:ph type="dt" sz="half" idx="10"/>
          </p:nvPr>
        </p:nvSpPr>
        <p:spPr/>
        <p:txBody>
          <a:bodyPr/>
          <a:lstStyle/>
          <a:p>
            <a:fld id="{DC689A5D-5DB6-4575-9718-1A83F6FB8E31}" type="datetime1">
              <a:rPr lang="en-US" smtClean="0"/>
              <a:t>6/12/2024</a:t>
            </a:fld>
            <a:endParaRPr lang="en-US"/>
          </a:p>
        </p:txBody>
      </p:sp>
      <p:sp>
        <p:nvSpPr>
          <p:cNvPr id="5" name="Footer Placeholder 4">
            <a:extLst>
              <a:ext uri="{FF2B5EF4-FFF2-40B4-BE49-F238E27FC236}">
                <a16:creationId xmlns:a16="http://schemas.microsoft.com/office/drawing/2014/main" id="{46ED874B-D09F-1549-9E21-A8211514C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042F8E-81B8-0243-BCC5-9E12C045D36A}"/>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151757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B5644-3AB5-8D43-A6F7-2E6481AE8F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5EC304-E058-A549-9DA0-B271239F1B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501E74-B6F0-9B4F-9F57-0C1154DC50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0635C5-62B9-A845-A6C6-DE0B992A7A0F}"/>
              </a:ext>
            </a:extLst>
          </p:cNvPr>
          <p:cNvSpPr>
            <a:spLocks noGrp="1"/>
          </p:cNvSpPr>
          <p:nvPr>
            <p:ph type="dt" sz="half" idx="10"/>
          </p:nvPr>
        </p:nvSpPr>
        <p:spPr/>
        <p:txBody>
          <a:bodyPr/>
          <a:lstStyle/>
          <a:p>
            <a:fld id="{3349E6C1-89C9-4621-8E6B-A79C7033D31F}" type="datetime1">
              <a:rPr lang="en-US" smtClean="0"/>
              <a:t>6/12/2024</a:t>
            </a:fld>
            <a:endParaRPr lang="en-US"/>
          </a:p>
        </p:txBody>
      </p:sp>
      <p:sp>
        <p:nvSpPr>
          <p:cNvPr id="6" name="Footer Placeholder 5">
            <a:extLst>
              <a:ext uri="{FF2B5EF4-FFF2-40B4-BE49-F238E27FC236}">
                <a16:creationId xmlns:a16="http://schemas.microsoft.com/office/drawing/2014/main" id="{42F13B46-DA4E-514A-B0ED-9D4C7D1F7C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96ECB7-48A8-AB45-947C-96FDD8098112}"/>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291051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21368-A5E7-064A-B9E8-CE547852B7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AA46F9-6DD5-D142-9BC7-C0CAA1C17F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33C92D-2BE1-3C44-B9F4-CDD0009E6E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8721A4-031B-C449-B476-44EFA49538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05A5B4-C78C-1C47-82C7-AF5452BF7F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60FC4A-76B5-4943-8BC4-4A6B6B51B782}"/>
              </a:ext>
            </a:extLst>
          </p:cNvPr>
          <p:cNvSpPr>
            <a:spLocks noGrp="1"/>
          </p:cNvSpPr>
          <p:nvPr>
            <p:ph type="dt" sz="half" idx="10"/>
          </p:nvPr>
        </p:nvSpPr>
        <p:spPr/>
        <p:txBody>
          <a:bodyPr/>
          <a:lstStyle/>
          <a:p>
            <a:fld id="{7ECFF001-99C7-432A-87E7-00533A853DFC}" type="datetime1">
              <a:rPr lang="en-US" smtClean="0"/>
              <a:t>6/12/2024</a:t>
            </a:fld>
            <a:endParaRPr lang="en-US"/>
          </a:p>
        </p:txBody>
      </p:sp>
      <p:sp>
        <p:nvSpPr>
          <p:cNvPr id="8" name="Footer Placeholder 7">
            <a:extLst>
              <a:ext uri="{FF2B5EF4-FFF2-40B4-BE49-F238E27FC236}">
                <a16:creationId xmlns:a16="http://schemas.microsoft.com/office/drawing/2014/main" id="{81768351-8BF6-D548-8BD9-7D5EF78BA2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993199-5193-8A4D-80C6-F9B344E31F4C}"/>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350921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59CF-40C4-1549-9BD5-0B29D748EE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89EB37-3669-E843-BA09-1D82C3BA8941}"/>
              </a:ext>
            </a:extLst>
          </p:cNvPr>
          <p:cNvSpPr>
            <a:spLocks noGrp="1"/>
          </p:cNvSpPr>
          <p:nvPr>
            <p:ph type="dt" sz="half" idx="10"/>
          </p:nvPr>
        </p:nvSpPr>
        <p:spPr/>
        <p:txBody>
          <a:bodyPr/>
          <a:lstStyle/>
          <a:p>
            <a:fld id="{913F4E7C-F49E-4F50-8FD7-54B0524E1C9C}" type="datetime1">
              <a:rPr lang="en-US" smtClean="0"/>
              <a:t>6/12/2024</a:t>
            </a:fld>
            <a:endParaRPr lang="en-US"/>
          </a:p>
        </p:txBody>
      </p:sp>
      <p:sp>
        <p:nvSpPr>
          <p:cNvPr id="4" name="Footer Placeholder 3">
            <a:extLst>
              <a:ext uri="{FF2B5EF4-FFF2-40B4-BE49-F238E27FC236}">
                <a16:creationId xmlns:a16="http://schemas.microsoft.com/office/drawing/2014/main" id="{AAF53B8C-8E53-E149-B348-F037AA66C4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60612E-1FB7-874D-A783-DED2C874FA20}"/>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400056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4114E1-48A2-2341-8A57-E383B604B343}"/>
              </a:ext>
            </a:extLst>
          </p:cNvPr>
          <p:cNvSpPr>
            <a:spLocks noGrp="1"/>
          </p:cNvSpPr>
          <p:nvPr>
            <p:ph type="dt" sz="half" idx="10"/>
          </p:nvPr>
        </p:nvSpPr>
        <p:spPr/>
        <p:txBody>
          <a:bodyPr/>
          <a:lstStyle/>
          <a:p>
            <a:fld id="{D5570028-E46D-436B-9CD0-B9ED0292E4A5}" type="datetime1">
              <a:rPr lang="en-US" smtClean="0"/>
              <a:t>6/12/2024</a:t>
            </a:fld>
            <a:endParaRPr lang="en-US"/>
          </a:p>
        </p:txBody>
      </p:sp>
      <p:sp>
        <p:nvSpPr>
          <p:cNvPr id="3" name="Footer Placeholder 2">
            <a:extLst>
              <a:ext uri="{FF2B5EF4-FFF2-40B4-BE49-F238E27FC236}">
                <a16:creationId xmlns:a16="http://schemas.microsoft.com/office/drawing/2014/main" id="{59D4FB41-7845-9C46-A060-C54486EBE1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07A9BC-45E7-094D-9255-2D914AF3AF34}"/>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56642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64-DFAC-A34D-97E1-06D38F3972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1C21A7-086F-DF44-BED2-F7861C9554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2CEB43-6F1B-704D-A5E2-9A6B82F6E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BAD746-26B0-CB4D-A065-9A2FEC1ED4A5}"/>
              </a:ext>
            </a:extLst>
          </p:cNvPr>
          <p:cNvSpPr>
            <a:spLocks noGrp="1"/>
          </p:cNvSpPr>
          <p:nvPr>
            <p:ph type="dt" sz="half" idx="10"/>
          </p:nvPr>
        </p:nvSpPr>
        <p:spPr/>
        <p:txBody>
          <a:bodyPr/>
          <a:lstStyle/>
          <a:p>
            <a:fld id="{DA6110BD-9A9B-4322-B76F-A4F1161EA52D}" type="datetime1">
              <a:rPr lang="en-US" smtClean="0"/>
              <a:t>6/12/2024</a:t>
            </a:fld>
            <a:endParaRPr lang="en-US"/>
          </a:p>
        </p:txBody>
      </p:sp>
      <p:sp>
        <p:nvSpPr>
          <p:cNvPr id="6" name="Footer Placeholder 5">
            <a:extLst>
              <a:ext uri="{FF2B5EF4-FFF2-40B4-BE49-F238E27FC236}">
                <a16:creationId xmlns:a16="http://schemas.microsoft.com/office/drawing/2014/main" id="{C98343E7-41F7-4349-B984-9AB27567B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DB8FAF-1E4E-EB4E-AF1F-5F461337C80F}"/>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313524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F066-0E5E-9B46-8ED1-5F18C6CACA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48D43B-8386-3942-9E9C-439A1D105A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318FA7-291E-294A-9253-269D809384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3E8368-FA1B-7D41-B341-72E476EACB6C}"/>
              </a:ext>
            </a:extLst>
          </p:cNvPr>
          <p:cNvSpPr>
            <a:spLocks noGrp="1"/>
          </p:cNvSpPr>
          <p:nvPr>
            <p:ph type="dt" sz="half" idx="10"/>
          </p:nvPr>
        </p:nvSpPr>
        <p:spPr/>
        <p:txBody>
          <a:bodyPr/>
          <a:lstStyle/>
          <a:p>
            <a:fld id="{597F43FC-9777-409B-8497-8F49E41FB4F8}" type="datetime1">
              <a:rPr lang="en-US" smtClean="0"/>
              <a:t>6/12/2024</a:t>
            </a:fld>
            <a:endParaRPr lang="en-US"/>
          </a:p>
        </p:txBody>
      </p:sp>
      <p:sp>
        <p:nvSpPr>
          <p:cNvPr id="6" name="Footer Placeholder 5">
            <a:extLst>
              <a:ext uri="{FF2B5EF4-FFF2-40B4-BE49-F238E27FC236}">
                <a16:creationId xmlns:a16="http://schemas.microsoft.com/office/drawing/2014/main" id="{E7235FB6-F8BF-7F49-B8E2-91FEAB2EC7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65610-83FF-014C-A5E8-41CDD742944E}"/>
              </a:ext>
            </a:extLst>
          </p:cNvPr>
          <p:cNvSpPr>
            <a:spLocks noGrp="1"/>
          </p:cNvSpPr>
          <p:nvPr>
            <p:ph type="sldNum" sz="quarter" idx="12"/>
          </p:nvPr>
        </p:nvSpPr>
        <p:spPr/>
        <p:txBody>
          <a:bodyPr/>
          <a:lstStyle/>
          <a:p>
            <a:fld id="{6BD2E9CB-2D77-5E49-92D1-E816ADA9A0D4}" type="slidenum">
              <a:rPr lang="en-US" smtClean="0"/>
              <a:t>‹#›</a:t>
            </a:fld>
            <a:endParaRPr lang="en-US"/>
          </a:p>
        </p:txBody>
      </p:sp>
    </p:spTree>
    <p:extLst>
      <p:ext uri="{BB962C8B-B14F-4D97-AF65-F5344CB8AC3E}">
        <p14:creationId xmlns:p14="http://schemas.microsoft.com/office/powerpoint/2010/main" val="71682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5226D4-0613-0949-99B1-E5954F19B7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2D4AAF-F403-1544-9C00-5F1D4DBC7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E35A1-C888-D042-B103-82A19D4C1F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B6A08-7103-46C3-8051-CF7D08A59A3C}" type="datetime1">
              <a:rPr lang="en-US" smtClean="0"/>
              <a:t>6/12/2024</a:t>
            </a:fld>
            <a:endParaRPr lang="en-US"/>
          </a:p>
        </p:txBody>
      </p:sp>
      <p:sp>
        <p:nvSpPr>
          <p:cNvPr id="5" name="Footer Placeholder 4">
            <a:extLst>
              <a:ext uri="{FF2B5EF4-FFF2-40B4-BE49-F238E27FC236}">
                <a16:creationId xmlns:a16="http://schemas.microsoft.com/office/drawing/2014/main" id="{16BE121E-CBF7-4C4D-9C3E-A05E6AD765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6DC913-4D72-D443-A4CE-93E3159F57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2E9CB-2D77-5E49-92D1-E816ADA9A0D4}" type="slidenum">
              <a:rPr lang="en-US" smtClean="0"/>
              <a:t>‹#›</a:t>
            </a:fld>
            <a:endParaRPr lang="en-US"/>
          </a:p>
        </p:txBody>
      </p:sp>
    </p:spTree>
    <p:extLst>
      <p:ext uri="{BB962C8B-B14F-4D97-AF65-F5344CB8AC3E}">
        <p14:creationId xmlns:p14="http://schemas.microsoft.com/office/powerpoint/2010/main" val="2790453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5DB1C76F-DF7A-440D-AC68-52A5A4BFADC0}"/>
              </a:ext>
            </a:extLst>
          </p:cNvPr>
          <p:cNvCxnSpPr/>
          <p:nvPr userDrawn="1"/>
        </p:nvCxnSpPr>
        <p:spPr>
          <a:xfrm>
            <a:off x="414069" y="759125"/>
            <a:ext cx="11386868" cy="0"/>
          </a:xfrm>
          <a:prstGeom prst="line">
            <a:avLst/>
          </a:prstGeom>
          <a:ln w="34925">
            <a:solidFill>
              <a:srgbClr val="00006D"/>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6F126AA-82BE-412C-B585-725935532CF3}"/>
              </a:ext>
            </a:extLst>
          </p:cNvPr>
          <p:cNvCxnSpPr/>
          <p:nvPr userDrawn="1"/>
        </p:nvCxnSpPr>
        <p:spPr>
          <a:xfrm>
            <a:off x="333554" y="5957974"/>
            <a:ext cx="11386868" cy="0"/>
          </a:xfrm>
          <a:prstGeom prst="line">
            <a:avLst/>
          </a:prstGeom>
          <a:ln w="34925">
            <a:solidFill>
              <a:srgbClr val="00006D"/>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7E86EF61-A0D4-4870-B06F-FDC5BBFE1B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4068" y="6060055"/>
            <a:ext cx="916317" cy="687238"/>
          </a:xfrm>
          <a:prstGeom prst="rect">
            <a:avLst/>
          </a:prstGeom>
        </p:spPr>
      </p:pic>
      <p:pic>
        <p:nvPicPr>
          <p:cNvPr id="9" name="Picture 8">
            <a:extLst>
              <a:ext uri="{FF2B5EF4-FFF2-40B4-BE49-F238E27FC236}">
                <a16:creationId xmlns:a16="http://schemas.microsoft.com/office/drawing/2014/main" id="{3E7F714B-E4F5-445C-90A9-ABAB9D6CDE8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507932" y="6060056"/>
            <a:ext cx="1062965" cy="498265"/>
          </a:xfrm>
          <a:prstGeom prst="rect">
            <a:avLst/>
          </a:prstGeom>
        </p:spPr>
      </p:pic>
      <p:sp>
        <p:nvSpPr>
          <p:cNvPr id="11" name="TextBox 24">
            <a:extLst>
              <a:ext uri="{FF2B5EF4-FFF2-40B4-BE49-F238E27FC236}">
                <a16:creationId xmlns:a16="http://schemas.microsoft.com/office/drawing/2014/main" id="{14CFDBE6-D2E6-4B35-BDA5-68245E962B49}"/>
              </a:ext>
            </a:extLst>
          </p:cNvPr>
          <p:cNvSpPr txBox="1"/>
          <p:nvPr userDrawn="1"/>
        </p:nvSpPr>
        <p:spPr>
          <a:xfrm>
            <a:off x="1280545" y="6219766"/>
            <a:ext cx="9277231"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600">
                <a:solidFill>
                  <a:srgbClr val="002060"/>
                </a:solidFill>
                <a:latin typeface="Book Antiqua" panose="02040602050305030304" pitchFamily="18" charset="0"/>
              </a:rPr>
              <a:t>OFFICE OF RISK MANAGEMENT AND REGULATORY AFFAIRS</a:t>
            </a:r>
          </a:p>
        </p:txBody>
      </p:sp>
    </p:spTree>
    <p:extLst>
      <p:ext uri="{BB962C8B-B14F-4D97-AF65-F5344CB8AC3E}">
        <p14:creationId xmlns:p14="http://schemas.microsoft.com/office/powerpoint/2010/main" val="85445088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hud.gov/federal_housing_administration/healthcare_facilities/section_242/home_242" TargetMode="External"/><Relationship Id="rId4" Type="http://schemas.openxmlformats.org/officeDocument/2006/relationships/hyperlink" Target="https://www.hud.gov/federal_housing_administration/healthcare_facilities/section_242/additional_resources/242_docs"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hyperlink" Target="https://www.hud.gov/federal_housing_administration/healthcare_facilities/section_242/additional_resources/242_docs" TargetMode="External"/><Relationship Id="rId5" Type="http://schemas.openxmlformats.org/officeDocument/2006/relationships/hyperlink" Target="https://www.hud.gov/federal_housing_administration/healthcare_facilities/residential_care/home_242" TargetMode="External"/><Relationship Id="rId4" Type="http://schemas.openxmlformats.org/officeDocument/2006/relationships/hyperlink" Target="mailto:Hospitals@hud.go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pPr algn="ctr"/>
            <a:r>
              <a:rPr lang="en-US">
                <a:solidFill>
                  <a:schemeClr val="bg1"/>
                </a:solidFill>
              </a:rPr>
              <a:t>242 Closing Docs Update</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8340" y="2651669"/>
            <a:ext cx="12080623" cy="3704681"/>
          </a:xfrm>
        </p:spPr>
        <p:txBody>
          <a:bodyPr vert="horz" lIns="91440" tIns="45720" rIns="91440" bIns="45720" rtlCol="0" anchor="t">
            <a:normAutofit fontScale="92500" lnSpcReduction="20000"/>
          </a:bodyPr>
          <a:lstStyle/>
          <a:p>
            <a:pPr marL="457200" lvl="1" indent="0" algn="ctr">
              <a:buNone/>
            </a:pPr>
            <a:r>
              <a:rPr lang="en-US" sz="4400" b="1">
                <a:latin typeface="Times New Roman"/>
                <a:cs typeface="Times New Roman"/>
              </a:rPr>
              <a:t>Virtual Training - Office of Hospital Facilities and Office of Architecture and Engineering </a:t>
            </a:r>
          </a:p>
          <a:p>
            <a:pPr marL="457200" lvl="1" indent="0" algn="ctr">
              <a:buNone/>
            </a:pPr>
            <a:r>
              <a:rPr lang="en-US" sz="4400" b="1">
                <a:latin typeface="Times New Roman"/>
                <a:cs typeface="Times New Roman"/>
              </a:rPr>
              <a:t>Document Review </a:t>
            </a:r>
            <a:endParaRPr lang="en-US" sz="4400" b="1">
              <a:latin typeface="Times New Roman" panose="02020603050405020304" pitchFamily="18" charset="0"/>
              <a:cs typeface="Times New Roman" panose="02020603050405020304" pitchFamily="18" charset="0"/>
            </a:endParaRPr>
          </a:p>
          <a:p>
            <a:pPr marL="457200" lvl="1" indent="0" algn="ctr">
              <a:buNone/>
            </a:pPr>
            <a:endParaRPr lang="en-US" sz="4400">
              <a:highlight>
                <a:srgbClr val="FFFF00"/>
              </a:highlight>
              <a:latin typeface="Times New Roman" panose="02020603050405020304" pitchFamily="18" charset="0"/>
              <a:cs typeface="Times New Roman" panose="02020603050405020304" pitchFamily="18" charset="0"/>
            </a:endParaRPr>
          </a:p>
          <a:p>
            <a:pPr marL="457200" lvl="1" indent="0" algn="ctr">
              <a:buNone/>
            </a:pPr>
            <a:r>
              <a:rPr lang="en-US" sz="2800">
                <a:latin typeface="Times New Roman"/>
                <a:cs typeface="Times New Roman"/>
              </a:rPr>
              <a:t>June 12, 2024</a:t>
            </a:r>
            <a:endParaRPr lang="en-US" sz="2800">
              <a:latin typeface="Times New Roman" panose="02020603050405020304" pitchFamily="18" charset="0"/>
              <a:cs typeface="Times New Roman" panose="02020603050405020304" pitchFamily="18" charset="0"/>
            </a:endParaRPr>
          </a:p>
          <a:p>
            <a:pPr marL="457200" lvl="1" indent="0" algn="ctr">
              <a:buNone/>
            </a:pPr>
            <a:r>
              <a:rPr lang="en-US" sz="2800">
                <a:latin typeface="Times New Roman"/>
                <a:cs typeface="Times New Roman"/>
              </a:rPr>
              <a:t>Office of Hospital Facilities</a:t>
            </a:r>
          </a:p>
          <a:p>
            <a:pPr marL="457200" lvl="1" indent="0" algn="ctr">
              <a:buNone/>
            </a:pPr>
            <a:r>
              <a:rPr lang="en-US" sz="2800">
                <a:latin typeface="Times New Roman"/>
                <a:cs typeface="Times New Roman"/>
              </a:rPr>
              <a:t>Office of Healthcare Programs</a:t>
            </a:r>
          </a:p>
          <a:p>
            <a:pPr marL="457200" lvl="1" indent="0" algn="ctr">
              <a:buNone/>
            </a:pPr>
            <a:r>
              <a:rPr lang="en-US" sz="2800">
                <a:latin typeface="Times New Roman"/>
                <a:cs typeface="Times New Roman"/>
              </a:rPr>
              <a:t>FHA/HUD</a:t>
            </a:r>
          </a:p>
          <a:p>
            <a:pPr marL="457200" lvl="1" indent="0" algn="ctr">
              <a:buNone/>
            </a:pPr>
            <a:endParaRPr lang="en-US" sz="4400">
              <a:highlight>
                <a:srgbClr val="FFFF00"/>
              </a:highlight>
            </a:endParaRPr>
          </a:p>
          <a:p>
            <a:pPr lvl="1" algn="ctr"/>
            <a:endParaRPr lang="en-US" sz="3200"/>
          </a:p>
        </p:txBody>
      </p:sp>
      <p:sp>
        <p:nvSpPr>
          <p:cNvPr id="4" name="Slide Number Placeholder 3">
            <a:extLst>
              <a:ext uri="{FF2B5EF4-FFF2-40B4-BE49-F238E27FC236}">
                <a16:creationId xmlns:a16="http://schemas.microsoft.com/office/drawing/2014/main" id="{203DE0CF-1EED-31CF-49BF-D75C539D3AE7}"/>
              </a:ext>
            </a:extLst>
          </p:cNvPr>
          <p:cNvSpPr>
            <a:spLocks noGrp="1"/>
          </p:cNvSpPr>
          <p:nvPr>
            <p:ph type="sldNum" sz="quarter" idx="12"/>
          </p:nvPr>
        </p:nvSpPr>
        <p:spPr/>
        <p:txBody>
          <a:bodyPr/>
          <a:lstStyle/>
          <a:p>
            <a:fld id="{6BD2E9CB-2D77-5E49-92D1-E816ADA9A0D4}" type="slidenum">
              <a:rPr lang="en-US" smtClean="0"/>
              <a:t>1</a:t>
            </a:fld>
            <a:endParaRPr lang="en-US"/>
          </a:p>
        </p:txBody>
      </p:sp>
    </p:spTree>
    <p:extLst>
      <p:ext uri="{BB962C8B-B14F-4D97-AF65-F5344CB8AC3E}">
        <p14:creationId xmlns:p14="http://schemas.microsoft.com/office/powerpoint/2010/main" val="232724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Underwriting </a:t>
            </a:r>
            <a:endParaRPr lang="en-US">
              <a:solidFill>
                <a:schemeClr val="bg1"/>
              </a:solidFill>
              <a:cs typeface="Calibri Light" panose="020F0302020204030204"/>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23062" y="2316884"/>
            <a:ext cx="11545876" cy="4404591"/>
          </a:xfrm>
        </p:spPr>
        <p:txBody>
          <a:bodyPr vert="horz" lIns="91440" tIns="45720" rIns="91440" bIns="45720" rtlCol="0" anchor="t">
            <a:normAutofit fontScale="92500"/>
          </a:bodyPr>
          <a:lstStyle/>
          <a:p>
            <a:pPr marL="0" indent="0">
              <a:lnSpc>
                <a:spcPct val="115000"/>
              </a:lnSpc>
              <a:spcBef>
                <a:spcPts val="0"/>
              </a:spcBef>
              <a:buNone/>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dirty="0">
                <a:effectLst/>
                <a:latin typeface="Times New Roman"/>
                <a:ea typeface="Times New Roman" panose="02020603050405020304" pitchFamily="18" charset="0"/>
                <a:cs typeface="Times New Roman"/>
              </a:rPr>
              <a:t>HUD-91070-OHF Consolidated Certifications Borrower</a:t>
            </a:r>
            <a:r>
              <a:rPr lang="en-US" sz="2400" dirty="0">
                <a:effectLst/>
                <a:latin typeface="Times New Roman"/>
                <a:ea typeface="Times New Roman" panose="02020603050405020304" pitchFamily="18" charset="0"/>
                <a:cs typeface="Times New Roman"/>
              </a:rPr>
              <a:t>. Document used to collect required certifications of Borrower applying for FHA mortgage insurance </a:t>
            </a:r>
            <a:r>
              <a:rPr lang="en-US" sz="2400" dirty="0">
                <a:latin typeface="Times New Roman"/>
                <a:ea typeface="Times New Roman" panose="02020603050405020304" pitchFamily="18" charset="0"/>
                <a:cs typeface="Times New Roman"/>
              </a:rPr>
              <a:t>program (</a:t>
            </a:r>
            <a:r>
              <a:rPr lang="en-US" sz="2400" dirty="0">
                <a:effectLst/>
                <a:latin typeface="Times New Roman"/>
                <a:ea typeface="Times New Roman" panose="02020603050405020304" pitchFamily="18" charset="0"/>
                <a:cs typeface="Times New Roman"/>
              </a:rPr>
              <a:t>Byrd Amendment, Fair </a:t>
            </a:r>
            <a:r>
              <a:rPr lang="en-US" sz="2400">
                <a:effectLst/>
                <a:latin typeface="Times New Roman"/>
                <a:ea typeface="Times New Roman" panose="02020603050405020304" pitchFamily="18" charset="0"/>
                <a:cs typeface="Times New Roman"/>
              </a:rPr>
              <a:t>Housing, etc.).</a:t>
            </a:r>
            <a:r>
              <a:rPr lang="en-US" sz="2400">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 Signed by Borrower.  Changes were made to the </a:t>
            </a:r>
            <a:r>
              <a:rPr lang="en-US" sz="2400" dirty="0">
                <a:effectLst/>
                <a:latin typeface="Times New Roman"/>
                <a:ea typeface="Times New Roman" panose="02020603050405020304" pitchFamily="18" charset="0"/>
                <a:cs typeface="Times New Roman"/>
              </a:rPr>
              <a:t>parts of the certification as follows:</a:t>
            </a:r>
          </a:p>
          <a:p>
            <a:pPr marL="742950" lvl="1"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Instructions.</a:t>
            </a:r>
            <a:r>
              <a:rPr lang="en-US">
                <a:solidFill>
                  <a:srgbClr val="000000"/>
                </a:solidFill>
                <a:latin typeface="Times New Roman"/>
                <a:ea typeface="Times New Roman" panose="02020603050405020304" pitchFamily="18" charset="0"/>
                <a:cs typeface="Times New Roman"/>
              </a:rPr>
              <a:t> </a:t>
            </a:r>
            <a:r>
              <a:rPr lang="en-US">
                <a:solidFill>
                  <a:srgbClr val="000000"/>
                </a:solidFill>
                <a:effectLst/>
                <a:latin typeface="Times New Roman"/>
                <a:ea typeface="Times New Roman" panose="02020603050405020304" pitchFamily="18" charset="0"/>
                <a:cs typeface="Times New Roman"/>
              </a:rPr>
              <a:t> Added Feasibility Consultant as an option.</a:t>
            </a:r>
            <a:r>
              <a:rPr lang="en-US">
                <a:solidFill>
                  <a:srgbClr val="000000"/>
                </a:solidFill>
                <a:latin typeface="Times New Roman"/>
                <a:ea typeface="Times New Roman" panose="02020603050405020304" pitchFamily="18" charset="0"/>
                <a:cs typeface="Times New Roman"/>
              </a:rPr>
              <a:t> </a:t>
            </a:r>
            <a:r>
              <a:rPr lang="en-US">
                <a:solidFill>
                  <a:srgbClr val="000000"/>
                </a:solidFill>
                <a:effectLst/>
                <a:latin typeface="Times New Roman"/>
                <a:ea typeface="Times New Roman" panose="02020603050405020304" pitchFamily="18" charset="0"/>
                <a:cs typeface="Times New Roman"/>
              </a:rPr>
              <a:t> Removed N/A from each line to improve readability.</a:t>
            </a:r>
            <a:endParaRPr lang="en-US">
              <a:effectLst/>
              <a:latin typeface="Times New Roman"/>
              <a:ea typeface="Times New Roman" panose="02020603050405020304" pitchFamily="18" charset="0"/>
              <a:cs typeface="Times New Roman"/>
            </a:endParaRPr>
          </a:p>
          <a:p>
            <a:pPr marL="742950" lvl="1"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Part VII. Added a new section, similar to the Supplemental Underwriting section on existing Office of Residential Care Facility form.</a:t>
            </a:r>
            <a:r>
              <a:rPr lang="en-US">
                <a:solidFill>
                  <a:srgbClr val="000000"/>
                </a:solidFill>
                <a:latin typeface="Times New Roman"/>
                <a:ea typeface="Times New Roman" panose="02020603050405020304" pitchFamily="18" charset="0"/>
                <a:cs typeface="Times New Roman"/>
              </a:rPr>
              <a:t> </a:t>
            </a:r>
            <a:r>
              <a:rPr lang="en-US">
                <a:solidFill>
                  <a:srgbClr val="000000"/>
                </a:solidFill>
                <a:effectLst/>
                <a:latin typeface="Times New Roman"/>
                <a:ea typeface="Times New Roman" panose="02020603050405020304" pitchFamily="18" charset="0"/>
                <a:cs typeface="Times New Roman"/>
              </a:rPr>
              <a:t> Specifically, added questions on delinquency of federal debt; legal action and judgements; bankruptcy question; liens (liens must be addressed prior to closing); </a:t>
            </a:r>
            <a:r>
              <a:rPr lang="en-US">
                <a:solidFill>
                  <a:srgbClr val="000000"/>
                </a:solidFill>
                <a:latin typeface="Times New Roman"/>
                <a:ea typeface="Times New Roman" panose="02020603050405020304" pitchFamily="18" charset="0"/>
                <a:cs typeface="Times New Roman"/>
              </a:rPr>
              <a:t>and </a:t>
            </a:r>
            <a:r>
              <a:rPr lang="en-US">
                <a:solidFill>
                  <a:srgbClr val="000000"/>
                </a:solidFill>
                <a:effectLst/>
                <a:latin typeface="Times New Roman"/>
                <a:ea typeface="Times New Roman" panose="02020603050405020304" pitchFamily="18" charset="0"/>
                <a:cs typeface="Times New Roman"/>
              </a:rPr>
              <a:t>investigations.</a:t>
            </a:r>
            <a:endParaRPr lang="en-US">
              <a:effectLst/>
              <a:latin typeface="Times New Roman"/>
              <a:ea typeface="Times New Roman" panose="02020603050405020304" pitchFamily="18" charset="0"/>
              <a:cs typeface="Times New Roman"/>
            </a:endParaRPr>
          </a:p>
          <a:p>
            <a:pPr marL="742950" lvl="1"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Part </a:t>
            </a:r>
            <a:r>
              <a:rPr lang="en-US">
                <a:solidFill>
                  <a:srgbClr val="000000"/>
                </a:solidFill>
                <a:latin typeface="Times New Roman"/>
                <a:ea typeface="Times New Roman" panose="02020603050405020304" pitchFamily="18" charset="0"/>
                <a:cs typeface="Times New Roman"/>
              </a:rPr>
              <a:t>VIII</a:t>
            </a:r>
            <a:r>
              <a:rPr lang="en-US">
                <a:solidFill>
                  <a:srgbClr val="000000"/>
                </a:solidFill>
                <a:effectLst/>
                <a:latin typeface="Times New Roman"/>
                <a:ea typeface="Times New Roman" panose="02020603050405020304" pitchFamily="18" charset="0"/>
                <a:cs typeface="Times New Roman"/>
              </a:rPr>
              <a:t>.</a:t>
            </a:r>
            <a:r>
              <a:rPr lang="en-US">
                <a:solidFill>
                  <a:srgbClr val="000000"/>
                </a:solidFill>
                <a:latin typeface="Times New Roman"/>
                <a:ea typeface="Times New Roman" panose="02020603050405020304" pitchFamily="18" charset="0"/>
                <a:cs typeface="Times New Roman"/>
              </a:rPr>
              <a:t> </a:t>
            </a:r>
            <a:r>
              <a:rPr lang="en-US">
                <a:solidFill>
                  <a:srgbClr val="000000"/>
                </a:solidFill>
                <a:effectLst/>
                <a:latin typeface="Times New Roman"/>
                <a:ea typeface="Times New Roman" panose="02020603050405020304" pitchFamily="18" charset="0"/>
                <a:cs typeface="Times New Roman"/>
              </a:rPr>
              <a:t> Re-organized the list of entities.</a:t>
            </a:r>
            <a:r>
              <a:rPr lang="en-US">
                <a:solidFill>
                  <a:srgbClr val="000000"/>
                </a:solidFill>
                <a:latin typeface="Times New Roman"/>
                <a:ea typeface="Times New Roman" panose="02020603050405020304" pitchFamily="18" charset="0"/>
                <a:cs typeface="Times New Roman"/>
              </a:rPr>
              <a:t> </a:t>
            </a:r>
            <a:r>
              <a:rPr lang="en-US">
                <a:solidFill>
                  <a:srgbClr val="000000"/>
                </a:solidFill>
                <a:effectLst/>
                <a:latin typeface="Times New Roman"/>
                <a:ea typeface="Times New Roman" panose="02020603050405020304" pitchFamily="18" charset="0"/>
                <a:cs typeface="Times New Roman"/>
              </a:rPr>
              <a:t> Added additional lines for “Other” </a:t>
            </a:r>
            <a:r>
              <a:rPr lang="en-US" dirty="0">
                <a:solidFill>
                  <a:srgbClr val="000000"/>
                </a:solidFill>
                <a:effectLst/>
                <a:latin typeface="Times New Roman"/>
                <a:ea typeface="Times New Roman" panose="02020603050405020304" pitchFamily="18" charset="0"/>
                <a:cs typeface="Times New Roman"/>
              </a:rPr>
              <a:t>categories.</a:t>
            </a:r>
            <a:r>
              <a:rPr lang="en-US" dirty="0">
                <a:solidFill>
                  <a:srgbClr val="000000"/>
                </a:solidFill>
                <a:latin typeface="Times New Roman"/>
                <a:ea typeface="Times New Roman" panose="02020603050405020304" pitchFamily="18" charset="0"/>
                <a:cs typeface="Times New Roman"/>
              </a:rPr>
              <a:t> </a:t>
            </a:r>
            <a:r>
              <a:rPr lang="en-US" dirty="0">
                <a:solidFill>
                  <a:srgbClr val="000000"/>
                </a:solidFill>
                <a:effectLst/>
                <a:latin typeface="Times New Roman"/>
                <a:ea typeface="Times New Roman" panose="02020603050405020304" pitchFamily="18" charset="0"/>
                <a:cs typeface="Times New Roman"/>
              </a:rPr>
              <a:t> Made consistent with page 1-2 of the form.</a:t>
            </a:r>
            <a:endParaRPr lang="en-US" dirty="0">
              <a:effectLst/>
              <a:latin typeface="Times New Roman"/>
              <a:ea typeface="Times New Roman" panose="02020603050405020304" pitchFamily="18" charset="0"/>
              <a:cs typeface="Times New Roman"/>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6B878FFB-D0DB-35CF-3930-CAB7B9A1AC49}"/>
              </a:ext>
            </a:extLst>
          </p:cNvPr>
          <p:cNvSpPr>
            <a:spLocks noGrp="1"/>
          </p:cNvSpPr>
          <p:nvPr>
            <p:ph type="sldNum" sz="quarter" idx="12"/>
          </p:nvPr>
        </p:nvSpPr>
        <p:spPr/>
        <p:txBody>
          <a:bodyPr/>
          <a:lstStyle/>
          <a:p>
            <a:fld id="{6BD2E9CB-2D77-5E49-92D1-E816ADA9A0D4}" type="slidenum">
              <a:rPr lang="en-US" smtClean="0"/>
              <a:t>10</a:t>
            </a:fld>
            <a:endParaRPr lang="en-US"/>
          </a:p>
        </p:txBody>
      </p:sp>
    </p:spTree>
    <p:extLst>
      <p:ext uri="{BB962C8B-B14F-4D97-AF65-F5344CB8AC3E}">
        <p14:creationId xmlns:p14="http://schemas.microsoft.com/office/powerpoint/2010/main" val="3291349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Underwriting</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2570" y="2055813"/>
            <a:ext cx="11919454" cy="4403951"/>
          </a:xfrm>
        </p:spPr>
        <p:txBody>
          <a:bodyPr vert="horz" lIns="91440" tIns="45720" rIns="91440" bIns="45720" rtlCol="0" anchor="t">
            <a:normAutofit/>
          </a:bodyPr>
          <a:lstStyle/>
          <a:p>
            <a:pPr marL="457200" marR="0">
              <a:lnSpc>
                <a:spcPct val="115000"/>
              </a:lnSpc>
              <a:spcBef>
                <a:spcPts val="0"/>
              </a:spcBef>
              <a:spcAft>
                <a:spcPts val="0"/>
              </a:spcAft>
            </a:pP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HUD-94000-OHF Security Instrument/ Mortgage/Deed of Trust</a:t>
            </a:r>
            <a:r>
              <a:rPr lang="en-US" sz="2400">
                <a:solidFill>
                  <a:srgbClr val="000000"/>
                </a:solidFill>
                <a:effectLst/>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Document (either a mortgage or deed of trust) that secures the loan insured by HUD.</a:t>
            </a:r>
            <a:r>
              <a:rPr lang="en-US" sz="2400">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 Signed by the Borrower, trustee (if a deed of trust state), and Lender.</a:t>
            </a:r>
            <a:r>
              <a:rPr lang="en-US" sz="2400">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 Used at initial or initial/final endorsement.</a:t>
            </a:r>
            <a:endParaRPr lang="en-US" sz="2400">
              <a:solidFill>
                <a:srgbClr val="000000"/>
              </a:solidFill>
              <a:effectLst/>
              <a:latin typeface="Times New Roman"/>
              <a:ea typeface="Times New Roman" panose="02020603050405020304" pitchFamily="18" charset="0"/>
              <a:cs typeface="Times New Roman"/>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Inserted “Pledged Affiliates” </a:t>
            </a:r>
            <a:r>
              <a:rPr lang="en-US">
                <a:solidFill>
                  <a:srgbClr val="000000"/>
                </a:solidFill>
                <a:latin typeface="Times New Roman"/>
                <a:ea typeface="Times New Roman" panose="02020603050405020304" pitchFamily="18" charset="0"/>
                <a:cs typeface="Times New Roman"/>
              </a:rPr>
              <a:t>alongside the Borrower</a:t>
            </a:r>
            <a:r>
              <a:rPr lang="en-US">
                <a:solidFill>
                  <a:srgbClr val="000000"/>
                </a:solidFill>
                <a:effectLst/>
                <a:latin typeface="Times New Roman"/>
                <a:ea typeface="Times New Roman" panose="02020603050405020304" pitchFamily="18" charset="0"/>
                <a:cs typeface="Times New Roman"/>
              </a:rPr>
              <a:t>.</a:t>
            </a:r>
            <a:r>
              <a:rPr lang="en-US">
                <a:solidFill>
                  <a:srgbClr val="000000"/>
                </a:solidFill>
                <a:latin typeface="Times New Roman"/>
                <a:ea typeface="Times New Roman" panose="02020603050405020304" pitchFamily="18" charset="0"/>
                <a:cs typeface="Times New Roman"/>
              </a:rPr>
              <a:t>  </a:t>
            </a:r>
            <a:endParaRPr lang="en-US">
              <a:solidFill>
                <a:srgbClr val="000000"/>
              </a:solidFill>
              <a:effectLst/>
              <a:latin typeface="Times New Roman"/>
              <a:ea typeface="Times New Roman" panose="02020603050405020304" pitchFamily="18" charset="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Updated definitions.</a:t>
            </a:r>
            <a:r>
              <a:rPr lang="en-US">
                <a:solidFill>
                  <a:srgbClr val="000000"/>
                </a:solidFill>
                <a:latin typeface="Times New Roman"/>
                <a:ea typeface="Times New Roman" panose="02020603050405020304" pitchFamily="18" charset="0"/>
                <a:cs typeface="Times New Roman"/>
              </a:rPr>
              <a:t>  </a:t>
            </a:r>
            <a:endPar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Inserted clarifying language to ensure that all project funds are deposited into a DACA.</a:t>
            </a:r>
            <a:r>
              <a:rPr lang="en-US">
                <a:solidFill>
                  <a:srgbClr val="000000"/>
                </a:solidFill>
                <a:latin typeface="Times New Roman"/>
                <a:ea typeface="Times New Roman" panose="02020603050405020304" pitchFamily="18" charset="0"/>
                <a:cs typeface="Times New Roman"/>
              </a:rPr>
              <a:t> </a:t>
            </a:r>
            <a:endPar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Inserted language in Section 17(b) to allow subordinate liens to be repaid with prior Lender and HUD approval.</a:t>
            </a:r>
            <a:endParaRPr lang="en-US">
              <a:latin typeface="Times New Roman"/>
              <a:cs typeface="Times New Roman"/>
            </a:endParaRPr>
          </a:p>
          <a:p>
            <a:pPr lvl="1"/>
            <a:endParaRPr lang="en-US"/>
          </a:p>
        </p:txBody>
      </p:sp>
      <p:sp>
        <p:nvSpPr>
          <p:cNvPr id="4" name="Slide Number Placeholder 3">
            <a:extLst>
              <a:ext uri="{FF2B5EF4-FFF2-40B4-BE49-F238E27FC236}">
                <a16:creationId xmlns:a16="http://schemas.microsoft.com/office/drawing/2014/main" id="{DFDE5256-9240-88D4-2676-59DFA62BA344}"/>
              </a:ext>
            </a:extLst>
          </p:cNvPr>
          <p:cNvSpPr>
            <a:spLocks noGrp="1"/>
          </p:cNvSpPr>
          <p:nvPr>
            <p:ph type="sldNum" sz="quarter" idx="12"/>
          </p:nvPr>
        </p:nvSpPr>
        <p:spPr/>
        <p:txBody>
          <a:bodyPr/>
          <a:lstStyle/>
          <a:p>
            <a:fld id="{6BD2E9CB-2D77-5E49-92D1-E816ADA9A0D4}" type="slidenum">
              <a:rPr lang="en-US" smtClean="0"/>
              <a:t>11</a:t>
            </a:fld>
            <a:endParaRPr lang="en-US"/>
          </a:p>
        </p:txBody>
      </p:sp>
    </p:spTree>
    <p:extLst>
      <p:ext uri="{BB962C8B-B14F-4D97-AF65-F5344CB8AC3E}">
        <p14:creationId xmlns:p14="http://schemas.microsoft.com/office/powerpoint/2010/main" val="3267932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OAE</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70969" y="2486150"/>
            <a:ext cx="11412570" cy="4006725"/>
          </a:xfrm>
        </p:spPr>
        <p:txBody>
          <a:bodyPr vert="horz" lIns="91440" tIns="45720" rIns="91440" bIns="45720" rtlCol="0" anchor="t">
            <a:normAutofit/>
          </a:bodyPr>
          <a:lstStyle/>
          <a:p>
            <a:pPr marL="0" indent="0" algn="ctr">
              <a:buNone/>
            </a:pPr>
            <a:endParaRPr lang="en-US" sz="44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sz="4800">
                <a:latin typeface="Calibri"/>
                <a:ea typeface="Times New Roman" panose="02020603050405020304" pitchFamily="18" charset="0"/>
                <a:cs typeface="Times New Roman"/>
              </a:rPr>
              <a:t>OFFICE OF ARCHITECTURE AND ENGINEERING</a:t>
            </a:r>
            <a:endParaRPr lang="en-US" sz="480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B8F8DB83-8BEC-5D53-0914-71D7268F25BB}"/>
              </a:ext>
            </a:extLst>
          </p:cNvPr>
          <p:cNvSpPr>
            <a:spLocks noGrp="1"/>
          </p:cNvSpPr>
          <p:nvPr>
            <p:ph type="sldNum" sz="quarter" idx="12"/>
          </p:nvPr>
        </p:nvSpPr>
        <p:spPr/>
        <p:txBody>
          <a:bodyPr/>
          <a:lstStyle/>
          <a:p>
            <a:fld id="{6BD2E9CB-2D77-5E49-92D1-E816ADA9A0D4}" type="slidenum">
              <a:rPr lang="en-US" smtClean="0"/>
              <a:t>12</a:t>
            </a:fld>
            <a:endParaRPr lang="en-US"/>
          </a:p>
        </p:txBody>
      </p:sp>
    </p:spTree>
    <p:extLst>
      <p:ext uri="{BB962C8B-B14F-4D97-AF65-F5344CB8AC3E}">
        <p14:creationId xmlns:p14="http://schemas.microsoft.com/office/powerpoint/2010/main" val="410160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0" y="2655332"/>
            <a:ext cx="11802285" cy="4006725"/>
          </a:xfrm>
        </p:spPr>
        <p:txBody>
          <a:bodyPr>
            <a:normAutofit/>
          </a:bodyPr>
          <a:lstStyle/>
          <a:p>
            <a:pPr algn="ctr"/>
            <a:r>
              <a:rPr lang="en-US" sz="3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HUD-91111-OHF Survey Instructions and Borrower's Certification</a:t>
            </a:r>
          </a:p>
          <a:p>
            <a:pPr algn="ctr"/>
            <a:endPar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3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HUD-94128-OHF Environmental Assessment and Compliance Findings for the Related Laws</a:t>
            </a:r>
            <a:endParaRPr lang="en-US" sz="40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endParaRPr lang="en-US" sz="4000"/>
          </a:p>
          <a:p>
            <a:pPr lvl="1"/>
            <a:endParaRPr lang="en-US"/>
          </a:p>
        </p:txBody>
      </p:sp>
      <p:sp>
        <p:nvSpPr>
          <p:cNvPr id="4" name="Slide Number Placeholder 3">
            <a:extLst>
              <a:ext uri="{FF2B5EF4-FFF2-40B4-BE49-F238E27FC236}">
                <a16:creationId xmlns:a16="http://schemas.microsoft.com/office/drawing/2014/main" id="{30CB8FC7-BCE8-9058-2A8A-6559E9EAE55D}"/>
              </a:ext>
            </a:extLst>
          </p:cNvPr>
          <p:cNvSpPr>
            <a:spLocks noGrp="1"/>
          </p:cNvSpPr>
          <p:nvPr>
            <p:ph type="sldNum" sz="quarter" idx="12"/>
          </p:nvPr>
        </p:nvSpPr>
        <p:spPr/>
        <p:txBody>
          <a:bodyPr/>
          <a:lstStyle/>
          <a:p>
            <a:fld id="{6BD2E9CB-2D77-5E49-92D1-E816ADA9A0D4}" type="slidenum">
              <a:rPr lang="en-US" smtClean="0"/>
              <a:t>13</a:t>
            </a:fld>
            <a:endParaRPr lang="en-US"/>
          </a:p>
        </p:txBody>
      </p:sp>
    </p:spTree>
    <p:extLst>
      <p:ext uri="{BB962C8B-B14F-4D97-AF65-F5344CB8AC3E}">
        <p14:creationId xmlns:p14="http://schemas.microsoft.com/office/powerpoint/2010/main" val="1625995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89715" y="2486150"/>
            <a:ext cx="11412570" cy="4006725"/>
          </a:xfrm>
        </p:spPr>
        <p:txBody>
          <a:bodyPr>
            <a:normAutofit lnSpcReduction="10000"/>
          </a:bodyPr>
          <a:lstStyle/>
          <a:p>
            <a:pPr marL="0" indent="0">
              <a:buNone/>
            </a:pP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Two forms were removed from the collection: </a:t>
            </a:r>
          </a:p>
          <a:p>
            <a:r>
              <a:rPr lang="en-US" sz="24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HUD-91111-OHF Survey Instructions and Borrower's Certification</a:t>
            </a:r>
          </a:p>
          <a:p>
            <a:pPr marL="749300" indent="-285750"/>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HUD-91111-OHF was removed from the collection and the information from this form has been combined with HUD-91073-OHF (</a:t>
            </a:r>
            <a:r>
              <a:rPr lang="en-US" sz="2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which was f</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ormally known as </a:t>
            </a:r>
            <a:r>
              <a:rPr lang="en-US" sz="2400">
                <a:solidFill>
                  <a:srgbClr val="000000"/>
                </a:solidFill>
                <a:effectLst/>
                <a:latin typeface="Times New Roman" panose="02020603050405020304" pitchFamily="18" charset="0"/>
                <a:ea typeface="Times New Roman" panose="02020603050405020304" pitchFamily="18" charset="0"/>
              </a:rPr>
              <a:t>HUD Survey Instructions and Surveyor’s Report; and renamed: HUD Survey Instructions, Surveyor’s Report, and Borrower’s Survey Certification) </a:t>
            </a:r>
          </a:p>
          <a:p>
            <a:pPr marL="749300" indent="-285750"/>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HUD-94128-OHF Environmental Assessment and Compliance Findings for the Related Laws</a:t>
            </a:r>
          </a:p>
          <a:p>
            <a:pPr lvl="1"/>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HUD-94128-OHF was removed from the collection because HUD's Environmental Review Online System (HEROS) is now used to prepare environmental reviews.</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4EB5E54D-C53B-362C-38FB-56BC2CA94635}"/>
              </a:ext>
            </a:extLst>
          </p:cNvPr>
          <p:cNvSpPr>
            <a:spLocks noGrp="1"/>
          </p:cNvSpPr>
          <p:nvPr>
            <p:ph type="sldNum" sz="quarter" idx="12"/>
          </p:nvPr>
        </p:nvSpPr>
        <p:spPr/>
        <p:txBody>
          <a:bodyPr/>
          <a:lstStyle/>
          <a:p>
            <a:fld id="{6BD2E9CB-2D77-5E49-92D1-E816ADA9A0D4}" type="slidenum">
              <a:rPr lang="en-US" smtClean="0"/>
              <a:t>14</a:t>
            </a:fld>
            <a:endParaRPr lang="en-US"/>
          </a:p>
        </p:txBody>
      </p:sp>
    </p:spTree>
    <p:extLst>
      <p:ext uri="{BB962C8B-B14F-4D97-AF65-F5344CB8AC3E}">
        <p14:creationId xmlns:p14="http://schemas.microsoft.com/office/powerpoint/2010/main" val="1523840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89715" y="2494008"/>
            <a:ext cx="11412570" cy="3837543"/>
          </a:xfrm>
        </p:spPr>
        <p:txBody>
          <a:bodyPr>
            <a:normAutofit lnSpcReduction="10000"/>
          </a:bodyPr>
          <a:lstStyle/>
          <a:p>
            <a:pPr marL="0" indent="0">
              <a:buNone/>
            </a:pPr>
            <a:r>
              <a:rPr lang="en-US" sz="24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HUD-91073-OHF HUD Survey Instructions, Surveyor’s Report, and Borrower’s Survey Certification</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rPr>
              <a:t>Survey Instructions for both a new survey and report signed by surveyor used at initial endorsement and form to be used when submitting a preexisting or expired survey (with clarifications as to when it can be used) at initial/final endorsement signed by Borrower.</a:t>
            </a:r>
            <a:endPar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Combined HUD-91111-OHF and HUD-91073-OHF into a new updated HUD-91073-OHF HUD Survey Instructions, Surveyor's Report and Borrower's Certification.  </a:t>
            </a:r>
          </a:p>
          <a:p>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Updating ALTA /NSPS Standards to latest version (2021) and revising additional requirements.  </a:t>
            </a:r>
          </a:p>
          <a:p>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Clarifying language for when the Borrower's certification can be used.  </a:t>
            </a:r>
          </a:p>
          <a:p>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Also updated Table A requirements.</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9132F152-B42D-12BF-48EE-D5FDD77D11A1}"/>
              </a:ext>
            </a:extLst>
          </p:cNvPr>
          <p:cNvSpPr>
            <a:spLocks noGrp="1"/>
          </p:cNvSpPr>
          <p:nvPr>
            <p:ph type="sldNum" sz="quarter" idx="12"/>
          </p:nvPr>
        </p:nvSpPr>
        <p:spPr/>
        <p:txBody>
          <a:bodyPr/>
          <a:lstStyle/>
          <a:p>
            <a:fld id="{6BD2E9CB-2D77-5E49-92D1-E816ADA9A0D4}" type="slidenum">
              <a:rPr lang="en-US" smtClean="0"/>
              <a:t>15</a:t>
            </a:fld>
            <a:endParaRPr lang="en-US"/>
          </a:p>
        </p:txBody>
      </p:sp>
    </p:spTree>
    <p:extLst>
      <p:ext uri="{BB962C8B-B14F-4D97-AF65-F5344CB8AC3E}">
        <p14:creationId xmlns:p14="http://schemas.microsoft.com/office/powerpoint/2010/main" val="3865668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89715" y="2494008"/>
            <a:ext cx="11412570" cy="3837543"/>
          </a:xfrm>
        </p:spPr>
        <p:txBody>
          <a:bodyPr vert="horz" lIns="91440" tIns="45720" rIns="91440" bIns="45720" rtlCol="0" anchor="t">
            <a:normAutofit fontScale="70000" lnSpcReduction="20000"/>
          </a:bodyPr>
          <a:lstStyle/>
          <a:p>
            <a:pPr marL="0" indent="0">
              <a:buNone/>
            </a:pPr>
            <a:r>
              <a:rPr lang="en-US" sz="4600" u="sng">
                <a:solidFill>
                  <a:srgbClr val="000000"/>
                </a:solidFill>
                <a:effectLst/>
                <a:latin typeface="Times New Roman"/>
                <a:ea typeface="Times New Roman" panose="02020603050405020304" pitchFamily="18" charset="0"/>
                <a:cs typeface="Times New Roman"/>
              </a:rPr>
              <a:t>HUD-91073-OHF HUD Survey Instructions, Surveyor’s Report, and Borrower’s Survey Certification</a:t>
            </a:r>
            <a:r>
              <a:rPr lang="en-US" sz="4600">
                <a:solidFill>
                  <a:srgbClr val="000000"/>
                </a:solidFill>
                <a:effectLst/>
                <a:latin typeface="Times New Roman"/>
                <a:ea typeface="Times New Roman" panose="02020603050405020304" pitchFamily="18" charset="0"/>
                <a:cs typeface="Times New Roman"/>
              </a:rPr>
              <a:t>.</a:t>
            </a:r>
            <a:r>
              <a:rPr lang="en-US" sz="4600">
                <a:solidFill>
                  <a:srgbClr val="000000"/>
                </a:solidFill>
                <a:latin typeface="Times New Roman"/>
                <a:ea typeface="Times New Roman" panose="02020603050405020304" pitchFamily="18" charset="0"/>
                <a:cs typeface="Times New Roman"/>
              </a:rPr>
              <a:t> </a:t>
            </a:r>
            <a:endParaRPr lang="en-US" sz="4600">
              <a:solidFill>
                <a:srgbClr val="000000"/>
              </a:solidFill>
              <a:effectLst/>
              <a:latin typeface="Times New Roman"/>
              <a:ea typeface="Times New Roman" panose="02020603050405020304" pitchFamily="18" charset="0"/>
              <a:cs typeface="Times New Roman"/>
            </a:endParaRPr>
          </a:p>
          <a:p>
            <a:pPr marL="0" marR="54610" indent="0">
              <a:lnSpc>
                <a:spcPct val="130000"/>
              </a:lnSpc>
              <a:spcBef>
                <a:spcPts val="1600"/>
              </a:spcBef>
              <a:spcAft>
                <a:spcPts val="600"/>
              </a:spcAft>
              <a:buNone/>
            </a:pPr>
            <a:r>
              <a:rPr lang="en-US" sz="2800" b="1">
                <a:effectLst/>
                <a:latin typeface="Times New Roman"/>
                <a:ea typeface="Calibri" panose="020F0502020204030204" pitchFamily="34" charset="0"/>
                <a:cs typeface="Times New Roman"/>
              </a:rPr>
              <a:t>Certification:</a:t>
            </a:r>
            <a:r>
              <a:rPr lang="en-US" sz="2800">
                <a:effectLst/>
                <a:latin typeface="Times New Roman"/>
                <a:ea typeface="Calibri" panose="020F0502020204030204" pitchFamily="34" charset="0"/>
                <a:cs typeface="Times New Roman"/>
              </a:rPr>
              <a:t> The survey map/plat must bear the ALTA/ NSPS Certification:</a:t>
            </a:r>
          </a:p>
          <a:p>
            <a:pPr marL="0" marR="54610" indent="0">
              <a:lnSpc>
                <a:spcPct val="107000"/>
              </a:lnSpc>
              <a:spcBef>
                <a:spcPts val="0"/>
              </a:spcBef>
              <a:spcAft>
                <a:spcPts val="600"/>
              </a:spcAft>
              <a:buNone/>
            </a:pPr>
            <a:r>
              <a:rPr lang="en-US" sz="2800">
                <a:effectLst/>
                <a:latin typeface="Times New Roman"/>
                <a:ea typeface="Calibri" panose="020F0502020204030204" pitchFamily="34" charset="0"/>
                <a:cs typeface="Times New Roman"/>
              </a:rPr>
              <a:t>“To (name of insured, if known), (name of lender, if known), (name of title insurer, if known), Department of Housing and Urban Development (“HUD”), (names of others as negotiated with the client):</a:t>
            </a:r>
          </a:p>
          <a:p>
            <a:pPr marL="0" marR="283210" indent="0" algn="just">
              <a:lnSpc>
                <a:spcPct val="107000"/>
              </a:lnSpc>
              <a:spcBef>
                <a:spcPts val="0"/>
              </a:spcBef>
              <a:spcAft>
                <a:spcPts val="600"/>
              </a:spcAft>
              <a:buNone/>
              <a:tabLst>
                <a:tab pos="5543550" algn="l"/>
              </a:tabLst>
            </a:pPr>
            <a:r>
              <a:rPr lang="en-US" sz="2800">
                <a:effectLst/>
                <a:latin typeface="Times New Roman"/>
                <a:ea typeface="Calibri" panose="020F0502020204030204" pitchFamily="34" charset="0"/>
                <a:cs typeface="Times New Roman"/>
              </a:rPr>
              <a:t>This is to certify that this map or plat and the survey on which it is based were made in accordance with the 2021 Minimum Standard Detail Requirements for ALTA/ NSPS Land Title Surveys, jointly established and adopted by ALTA and NSPS, and includes Items __________ of Table A thereof. The fieldwork was completed on ___________[date].</a:t>
            </a:r>
          </a:p>
          <a:p>
            <a:pPr marL="0" indent="0">
              <a:buNone/>
            </a:pPr>
            <a:r>
              <a:rPr lang="en-US" sz="2800">
                <a:effectLst/>
                <a:latin typeface="Times New Roman"/>
                <a:ea typeface="Calibri" panose="020F0502020204030204" pitchFamily="34" charset="0"/>
                <a:cs typeface="Times New Roman"/>
              </a:rPr>
              <a:t>Date of Plat or Map:</a:t>
            </a:r>
            <a:r>
              <a:rPr lang="en-US">
                <a:latin typeface="Times New Roman"/>
                <a:ea typeface="Calibri" panose="020F0502020204030204" pitchFamily="34" charset="0"/>
                <a:cs typeface="Times New Roman"/>
              </a:rPr>
              <a:t> </a:t>
            </a:r>
            <a:r>
              <a:rPr lang="en-US" sz="2800">
                <a:effectLst/>
                <a:latin typeface="Times New Roman"/>
                <a:ea typeface="Calibri" panose="020F0502020204030204" pitchFamily="34" charset="0"/>
                <a:cs typeface="Times New Roman"/>
              </a:rPr>
              <a:t> _____</a:t>
            </a:r>
            <a:r>
              <a:rPr lang="en-US">
                <a:latin typeface="Times New Roman"/>
                <a:ea typeface="Calibri" panose="020F0502020204030204" pitchFamily="34" charset="0"/>
                <a:cs typeface="Times New Roman"/>
              </a:rPr>
              <a:t>         </a:t>
            </a:r>
            <a:r>
              <a:rPr lang="en-US" sz="2800">
                <a:effectLst/>
                <a:latin typeface="Times New Roman"/>
                <a:ea typeface="Calibri" panose="020F0502020204030204" pitchFamily="34" charset="0"/>
                <a:cs typeface="Times New Roman"/>
              </a:rPr>
              <a:t> (Surveyor’s signature, printed name and seal with Registration/License Number)”</a:t>
            </a:r>
          </a:p>
          <a:p>
            <a:pPr marL="0" indent="0">
              <a:buNone/>
            </a:pPr>
            <a:endParaRPr lang="en-US">
              <a:latin typeface="Times New Roman"/>
              <a:cs typeface="Times New Roman"/>
            </a:endParaRPr>
          </a:p>
        </p:txBody>
      </p:sp>
      <p:sp>
        <p:nvSpPr>
          <p:cNvPr id="4" name="Slide Number Placeholder 3">
            <a:extLst>
              <a:ext uri="{FF2B5EF4-FFF2-40B4-BE49-F238E27FC236}">
                <a16:creationId xmlns:a16="http://schemas.microsoft.com/office/drawing/2014/main" id="{9132F152-B42D-12BF-48EE-D5FDD77D11A1}"/>
              </a:ext>
            </a:extLst>
          </p:cNvPr>
          <p:cNvSpPr>
            <a:spLocks noGrp="1"/>
          </p:cNvSpPr>
          <p:nvPr>
            <p:ph type="sldNum" sz="quarter" idx="12"/>
          </p:nvPr>
        </p:nvSpPr>
        <p:spPr/>
        <p:txBody>
          <a:bodyPr/>
          <a:lstStyle/>
          <a:p>
            <a:fld id="{6BD2E9CB-2D77-5E49-92D1-E816ADA9A0D4}" type="slidenum">
              <a:rPr lang="en-US" smtClean="0"/>
              <a:t>16</a:t>
            </a:fld>
            <a:endParaRPr lang="en-US"/>
          </a:p>
        </p:txBody>
      </p:sp>
    </p:spTree>
    <p:extLst>
      <p:ext uri="{BB962C8B-B14F-4D97-AF65-F5344CB8AC3E}">
        <p14:creationId xmlns:p14="http://schemas.microsoft.com/office/powerpoint/2010/main" val="2820623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normAutofit/>
          </a:bodyPr>
          <a:lstStyle/>
          <a:p>
            <a:r>
              <a:rPr lang="en-US">
                <a:solidFill>
                  <a:schemeClr val="bg1"/>
                </a:solidFill>
              </a:rPr>
              <a:t>OAE Document Review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89715" y="2494008"/>
            <a:ext cx="11412570" cy="3837543"/>
          </a:xfrm>
        </p:spPr>
        <p:txBody>
          <a:bodyPr vert="horz" lIns="91440" tIns="45720" rIns="91440" bIns="45720" rtlCol="0" anchor="t">
            <a:normAutofit fontScale="92500" lnSpcReduction="20000"/>
          </a:bodyPr>
          <a:lstStyle/>
          <a:p>
            <a:pPr marL="0" indent="0">
              <a:buNone/>
            </a:pPr>
            <a:r>
              <a:rPr lang="en-US" sz="3400" b="1" u="sng">
                <a:solidFill>
                  <a:srgbClr val="000000"/>
                </a:solidFill>
                <a:effectLst/>
                <a:latin typeface="Times New Roman"/>
                <a:ea typeface="Times New Roman" panose="02020603050405020304" pitchFamily="18" charset="0"/>
                <a:cs typeface="Times New Roman"/>
              </a:rPr>
              <a:t>HUD-91073-OHF HUD Survey Instructions, Surveyor’s Report, and Borrower’s Survey Certification (continued)</a:t>
            </a:r>
            <a:r>
              <a:rPr lang="en-US" sz="3400" b="1">
                <a:solidFill>
                  <a:srgbClr val="000000"/>
                </a:solidFill>
                <a:effectLst/>
                <a:latin typeface="Times New Roman"/>
                <a:ea typeface="Times New Roman" panose="02020603050405020304" pitchFamily="18" charset="0"/>
                <a:cs typeface="Times New Roman"/>
              </a:rPr>
              <a:t>.</a:t>
            </a:r>
            <a:r>
              <a:rPr lang="en-US" sz="3400">
                <a:solidFill>
                  <a:srgbClr val="000000"/>
                </a:solidFill>
                <a:latin typeface="Times New Roman"/>
                <a:ea typeface="Times New Roman" panose="02020603050405020304" pitchFamily="18" charset="0"/>
                <a:cs typeface="Times New Roman"/>
              </a:rPr>
              <a:t> </a:t>
            </a:r>
            <a:endParaRPr lang="en-US"/>
          </a:p>
          <a:p>
            <a:pPr marL="0" indent="0">
              <a:buNone/>
            </a:pPr>
            <a:endParaRPr lang="en-US" sz="3400">
              <a:solidFill>
                <a:srgbClr val="000000"/>
              </a:solidFill>
              <a:latin typeface="Times New Roman"/>
              <a:ea typeface="Calibri" panose="020F0502020204030204" pitchFamily="34" charset="0"/>
              <a:cs typeface="Times New Roman"/>
            </a:endParaRPr>
          </a:p>
          <a:p>
            <a:pPr marL="0" indent="0">
              <a:buNone/>
            </a:pPr>
            <a:r>
              <a:rPr lang="en-US" sz="2800" b="1">
                <a:solidFill>
                  <a:srgbClr val="000000"/>
                </a:solidFill>
                <a:effectLst/>
                <a:latin typeface="Times New Roman"/>
                <a:ea typeface="Calibri" panose="020F0502020204030204" pitchFamily="34" charset="0"/>
                <a:cs typeface="Times New Roman"/>
              </a:rPr>
              <a:t>Surveyor’s Report Instructions: </a:t>
            </a:r>
            <a:r>
              <a:rPr lang="en-US" sz="2800">
                <a:solidFill>
                  <a:srgbClr val="000000"/>
                </a:solidFill>
                <a:effectLst/>
                <a:latin typeface="Times New Roman"/>
                <a:ea typeface="Calibri" panose="020F0502020204030204" pitchFamily="34" charset="0"/>
                <a:cs typeface="Times New Roman"/>
              </a:rPr>
              <a:t>A current Surveyor's Report (last field work not more than 180 days old for initial endorsement and not more than 120 days old for final endorsement) must be included with the survey map(s)/plat(s) submitted to HUD for: project design review, construction contract document sets, as required during construction, upon project completion; and with the map(s)/plat(s) used at initial and final closing.</a:t>
            </a:r>
            <a:r>
              <a:rPr lang="en-US">
                <a:solidFill>
                  <a:srgbClr val="000000"/>
                </a:solidFill>
                <a:latin typeface="Times New Roman"/>
                <a:ea typeface="Calibri" panose="020F0502020204030204" pitchFamily="34" charset="0"/>
                <a:cs typeface="Times New Roman"/>
              </a:rPr>
              <a:t> </a:t>
            </a:r>
            <a:r>
              <a:rPr lang="en-US" sz="2800">
                <a:solidFill>
                  <a:srgbClr val="000000"/>
                </a:solidFill>
                <a:effectLst/>
                <a:latin typeface="Times New Roman"/>
                <a:ea typeface="Calibri" panose="020F0502020204030204" pitchFamily="34" charset="0"/>
                <a:cs typeface="Times New Roman"/>
              </a:rPr>
              <a:t> Identify pertinent observed and otherwise known conditions on the Surveyor's Report</a:t>
            </a:r>
            <a:r>
              <a:rPr lang="en-US" sz="2800" b="1">
                <a:solidFill>
                  <a:srgbClr val="000000"/>
                </a:solidFill>
                <a:effectLst/>
                <a:latin typeface="Times New Roman"/>
                <a:ea typeface="Calibri" panose="020F0502020204030204" pitchFamily="34" charset="0"/>
                <a:cs typeface="Times New Roman"/>
              </a:rPr>
              <a:t>. </a:t>
            </a:r>
            <a:r>
              <a:rPr lang="en-US" sz="2800">
                <a:solidFill>
                  <a:srgbClr val="000000"/>
                </a:solidFill>
                <a:effectLst/>
                <a:latin typeface="Times New Roman"/>
                <a:ea typeface="Calibri" panose="020F0502020204030204" pitchFamily="34" charset="0"/>
                <a:cs typeface="Times New Roman"/>
              </a:rPr>
              <a:t>Where current Surveyor’s Report and Survey are provided, Borrower’s Survey Certification is not applicable.</a:t>
            </a:r>
            <a:endParaRPr lang="en-US" sz="2800">
              <a:effectLst/>
              <a:latin typeface="Times New Roman"/>
              <a:ea typeface="Calibri" panose="020F0502020204030204" pitchFamily="34" charset="0"/>
              <a:cs typeface="Times New Roman"/>
            </a:endParaRPr>
          </a:p>
          <a:p>
            <a:pPr marL="0" indent="0">
              <a:buNone/>
            </a:pPr>
            <a:endParaRPr lang="en-US">
              <a:latin typeface="Times New Roman"/>
              <a:cs typeface="Times New Roman"/>
            </a:endParaRPr>
          </a:p>
        </p:txBody>
      </p:sp>
      <p:sp>
        <p:nvSpPr>
          <p:cNvPr id="4" name="Slide Number Placeholder 3">
            <a:extLst>
              <a:ext uri="{FF2B5EF4-FFF2-40B4-BE49-F238E27FC236}">
                <a16:creationId xmlns:a16="http://schemas.microsoft.com/office/drawing/2014/main" id="{9132F152-B42D-12BF-48EE-D5FDD77D11A1}"/>
              </a:ext>
            </a:extLst>
          </p:cNvPr>
          <p:cNvSpPr>
            <a:spLocks noGrp="1"/>
          </p:cNvSpPr>
          <p:nvPr>
            <p:ph type="sldNum" sz="quarter" idx="12"/>
          </p:nvPr>
        </p:nvSpPr>
        <p:spPr/>
        <p:txBody>
          <a:bodyPr/>
          <a:lstStyle/>
          <a:p>
            <a:fld id="{6BD2E9CB-2D77-5E49-92D1-E816ADA9A0D4}" type="slidenum">
              <a:rPr lang="en-US" smtClean="0"/>
              <a:t>17</a:t>
            </a:fld>
            <a:endParaRPr lang="en-US"/>
          </a:p>
        </p:txBody>
      </p:sp>
    </p:spTree>
    <p:extLst>
      <p:ext uri="{BB962C8B-B14F-4D97-AF65-F5344CB8AC3E}">
        <p14:creationId xmlns:p14="http://schemas.microsoft.com/office/powerpoint/2010/main" val="3475714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89715" y="2483981"/>
            <a:ext cx="11522859" cy="4257545"/>
          </a:xfrm>
        </p:spPr>
        <p:txBody>
          <a:bodyPr vert="horz" lIns="91440" tIns="45720" rIns="91440" bIns="45720" rtlCol="0" anchor="t">
            <a:normAutofit fontScale="85000" lnSpcReduction="10000"/>
          </a:bodyPr>
          <a:lstStyle/>
          <a:p>
            <a:pPr marL="0" indent="0">
              <a:buNone/>
            </a:pPr>
            <a:r>
              <a:rPr lang="en-US" sz="3200" b="1" u="sng">
                <a:solidFill>
                  <a:srgbClr val="000000"/>
                </a:solidFill>
                <a:effectLst/>
                <a:latin typeface="Times New Roman"/>
                <a:ea typeface="Times New Roman" panose="02020603050405020304" pitchFamily="18" charset="0"/>
                <a:cs typeface="Times New Roman"/>
              </a:rPr>
              <a:t>HUD-91073-OHF HUD Survey Instructions, Surveyor’s Report, and Borrower’s Survey Certification (continued)</a:t>
            </a:r>
            <a:r>
              <a:rPr lang="en-US" sz="3200" b="1">
                <a:solidFill>
                  <a:srgbClr val="000000"/>
                </a:solidFill>
                <a:effectLst/>
                <a:latin typeface="Times New Roman"/>
                <a:ea typeface="Times New Roman" panose="02020603050405020304" pitchFamily="18" charset="0"/>
                <a:cs typeface="Times New Roman"/>
              </a:rPr>
              <a:t>.</a:t>
            </a:r>
            <a:r>
              <a:rPr lang="en-US" sz="3200" b="1">
                <a:solidFill>
                  <a:srgbClr val="000000"/>
                </a:solidFill>
                <a:latin typeface="Times New Roman"/>
                <a:ea typeface="Times New Roman" panose="02020603050405020304" pitchFamily="18" charset="0"/>
                <a:cs typeface="Times New Roman"/>
              </a:rPr>
              <a:t> </a:t>
            </a:r>
            <a:endParaRPr lang="en-US" sz="3200" b="1">
              <a:solidFill>
                <a:srgbClr val="000000"/>
              </a:solidFill>
              <a:effectLst/>
              <a:latin typeface="Times New Roman"/>
              <a:ea typeface="Times New Roman" panose="02020603050405020304" pitchFamily="18" charset="0"/>
              <a:cs typeface="Times New Roman"/>
            </a:endParaRPr>
          </a:p>
          <a:p>
            <a:pPr marL="0" marR="0" indent="0">
              <a:lnSpc>
                <a:spcPct val="130000"/>
              </a:lnSpc>
              <a:spcBef>
                <a:spcPts val="1000"/>
              </a:spcBef>
              <a:spcAft>
                <a:spcPts val="0"/>
              </a:spcAft>
              <a:buNone/>
            </a:pPr>
            <a:r>
              <a:rPr lang="en-US" sz="2000" b="1">
                <a:solidFill>
                  <a:srgbClr val="000000"/>
                </a:solidFill>
                <a:effectLst/>
                <a:latin typeface="Times New Roman"/>
                <a:ea typeface="Calibri" panose="020F0502020204030204" pitchFamily="34" charset="0"/>
                <a:cs typeface="Times New Roman"/>
              </a:rPr>
              <a:t>Borrower’s Survey Certification Instructions:</a:t>
            </a:r>
            <a:r>
              <a:rPr lang="en-US" sz="2000">
                <a:solidFill>
                  <a:srgbClr val="000000"/>
                </a:solidFill>
                <a:effectLst/>
                <a:latin typeface="Times New Roman"/>
                <a:ea typeface="Calibri" panose="020F0502020204030204" pitchFamily="34" charset="0"/>
                <a:cs typeface="Times New Roman"/>
              </a:rPr>
              <a:t> A pre-existing survey may be submitted in lieu of a new survey and Surveyor’s Report, when all of the following conditions are met, subject to OHF discretion:</a:t>
            </a:r>
            <a:endParaRPr lang="en-US" sz="2000">
              <a:effectLst/>
              <a:latin typeface="Times New Roman"/>
              <a:ea typeface="Calibri" panose="020F0502020204030204" pitchFamily="34" charset="0"/>
              <a:cs typeface="Times New Roman"/>
            </a:endParaRPr>
          </a:p>
          <a:p>
            <a:pPr marL="342900" marR="0" lvl="0" indent="-342900">
              <a:lnSpc>
                <a:spcPct val="130000"/>
              </a:lnSpc>
              <a:spcBef>
                <a:spcPts val="1000"/>
              </a:spcBef>
              <a:spcAft>
                <a:spcPts val="0"/>
              </a:spcAft>
              <a:buFont typeface="+mj-lt"/>
              <a:buAutoNum type="alphaUcPeriod"/>
            </a:pPr>
            <a:r>
              <a:rPr lang="en-US" sz="2400">
                <a:effectLst/>
                <a:latin typeface="Times New Roman"/>
                <a:ea typeface="Calibri" panose="020F0502020204030204" pitchFamily="34" charset="0"/>
                <a:cs typeface="Times New Roman"/>
              </a:rPr>
              <a:t>The current transaction is a refinance of an existing HUD-insured Hospital loan, pursuant to Section 223(a)(7) or 223(f), or initial endorsement pursuant to Section 241(a) of the National Housing Act.</a:t>
            </a:r>
          </a:p>
          <a:p>
            <a:pPr marL="342900" marR="0" lvl="0" indent="-342900">
              <a:lnSpc>
                <a:spcPct val="130000"/>
              </a:lnSpc>
              <a:spcBef>
                <a:spcPts val="0"/>
              </a:spcBef>
              <a:spcAft>
                <a:spcPts val="0"/>
              </a:spcAft>
              <a:buFont typeface="+mj-lt"/>
              <a:buAutoNum type="alphaUcPeriod"/>
            </a:pPr>
            <a:r>
              <a:rPr lang="en-US" sz="2400">
                <a:effectLst/>
                <a:latin typeface="Times New Roman"/>
                <a:ea typeface="Calibri" panose="020F0502020204030204" pitchFamily="34" charset="0"/>
                <a:cs typeface="Times New Roman"/>
              </a:rPr>
              <a:t>The title company will accept the prior survey in issuing the policy of title insurance and exclude any title policy survey exception.</a:t>
            </a:r>
          </a:p>
          <a:p>
            <a:pPr marL="342900" marR="0" lvl="0" indent="-342900">
              <a:lnSpc>
                <a:spcPct val="130000"/>
              </a:lnSpc>
              <a:spcBef>
                <a:spcPts val="0"/>
              </a:spcBef>
              <a:spcAft>
                <a:spcPts val="0"/>
              </a:spcAft>
              <a:buFont typeface="+mj-lt"/>
              <a:buAutoNum type="alphaUcPeriod"/>
            </a:pPr>
            <a:r>
              <a:rPr lang="en-US" sz="2400">
                <a:effectLst/>
                <a:latin typeface="Times New Roman"/>
                <a:ea typeface="Calibri" panose="020F0502020204030204" pitchFamily="34" charset="0"/>
                <a:cs typeface="Times New Roman"/>
              </a:rPr>
              <a:t>There has not been a material change in the legal description of the property since the date of the existing survey (e.g. due to a partial release, the addition of property or both, or the inclusion of formerly excluded property).</a:t>
            </a:r>
          </a:p>
        </p:txBody>
      </p:sp>
      <p:sp>
        <p:nvSpPr>
          <p:cNvPr id="4" name="Slide Number Placeholder 3">
            <a:extLst>
              <a:ext uri="{FF2B5EF4-FFF2-40B4-BE49-F238E27FC236}">
                <a16:creationId xmlns:a16="http://schemas.microsoft.com/office/drawing/2014/main" id="{9132F152-B42D-12BF-48EE-D5FDD77D11A1}"/>
              </a:ext>
            </a:extLst>
          </p:cNvPr>
          <p:cNvSpPr>
            <a:spLocks noGrp="1"/>
          </p:cNvSpPr>
          <p:nvPr>
            <p:ph type="sldNum" sz="quarter" idx="12"/>
          </p:nvPr>
        </p:nvSpPr>
        <p:spPr/>
        <p:txBody>
          <a:bodyPr/>
          <a:lstStyle/>
          <a:p>
            <a:fld id="{6BD2E9CB-2D77-5E49-92D1-E816ADA9A0D4}" type="slidenum">
              <a:rPr lang="en-US" smtClean="0"/>
              <a:t>18</a:t>
            </a:fld>
            <a:endParaRPr lang="en-US"/>
          </a:p>
        </p:txBody>
      </p:sp>
    </p:spTree>
    <p:extLst>
      <p:ext uri="{BB962C8B-B14F-4D97-AF65-F5344CB8AC3E}">
        <p14:creationId xmlns:p14="http://schemas.microsoft.com/office/powerpoint/2010/main" val="3403926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274697" y="2465253"/>
            <a:ext cx="11671361" cy="4038825"/>
          </a:xfrm>
        </p:spPr>
        <p:txBody>
          <a:bodyPr vert="horz" lIns="91440" tIns="45720" rIns="91440" bIns="45720" rtlCol="0" anchor="t">
            <a:normAutofit fontScale="77500" lnSpcReduction="20000"/>
          </a:bodyPr>
          <a:lstStyle/>
          <a:p>
            <a:pPr marL="0" indent="0">
              <a:buNone/>
            </a:pPr>
            <a:r>
              <a:rPr lang="en-US" sz="5100" u="sng">
                <a:solidFill>
                  <a:srgbClr val="000000"/>
                </a:solidFill>
                <a:effectLst/>
                <a:latin typeface="Times New Roman"/>
                <a:ea typeface="Times New Roman" panose="02020603050405020304" pitchFamily="18" charset="0"/>
                <a:cs typeface="Times New Roman"/>
              </a:rPr>
              <a:t>HUD-91073-OHF HUD Survey Instructions, Surveyor’s Report, and Borrower’s Survey Certification (continued)</a:t>
            </a:r>
            <a:r>
              <a:rPr lang="en-US" sz="5100">
                <a:solidFill>
                  <a:srgbClr val="000000"/>
                </a:solidFill>
                <a:effectLst/>
                <a:latin typeface="Times New Roman"/>
                <a:ea typeface="Times New Roman" panose="02020603050405020304" pitchFamily="18" charset="0"/>
                <a:cs typeface="Times New Roman"/>
              </a:rPr>
              <a:t>.</a:t>
            </a:r>
            <a:r>
              <a:rPr lang="en-US" sz="5100">
                <a:solidFill>
                  <a:srgbClr val="000000"/>
                </a:solidFill>
                <a:latin typeface="Times New Roman"/>
                <a:ea typeface="Times New Roman" panose="02020603050405020304" pitchFamily="18" charset="0"/>
                <a:cs typeface="Times New Roman"/>
              </a:rPr>
              <a:t> </a:t>
            </a:r>
            <a:endParaRPr lang="en-US" sz="5100">
              <a:solidFill>
                <a:srgbClr val="000000"/>
              </a:solidFill>
              <a:effectLst/>
              <a:latin typeface="Times New Roman"/>
              <a:ea typeface="Times New Roman" panose="02020603050405020304" pitchFamily="18" charset="0"/>
              <a:cs typeface="Times New Roman"/>
            </a:endParaRPr>
          </a:p>
          <a:p>
            <a:pPr marL="0" indent="0">
              <a:buNone/>
            </a:pPr>
            <a:endParaRPr lang="en-US" sz="5100">
              <a:solidFill>
                <a:srgbClr val="000000"/>
              </a:solidFill>
              <a:effectLst/>
              <a:latin typeface="Times New Roman"/>
              <a:ea typeface="Times New Roman" panose="02020603050405020304" pitchFamily="18" charset="0"/>
              <a:cs typeface="Times New Roman"/>
            </a:endParaRPr>
          </a:p>
          <a:p>
            <a:pPr marL="514350" indent="-514350">
              <a:lnSpc>
                <a:spcPct val="130000"/>
              </a:lnSpc>
              <a:spcBef>
                <a:spcPts val="0"/>
              </a:spcBef>
              <a:buFont typeface="+mj-lt"/>
              <a:buAutoNum type="alphaUcPeriod" startAt="4"/>
            </a:pPr>
            <a:r>
              <a:rPr lang="en-US" sz="2200">
                <a:effectLst/>
                <a:latin typeface="Times New Roman"/>
                <a:ea typeface="Calibri" panose="020F0502020204030204" pitchFamily="34" charset="0"/>
                <a:cs typeface="Times New Roman"/>
              </a:rPr>
              <a:t>No new easements or recorded agreements affecting the property have been granted since the date of the existing survey (other than blanket easements or other easements that clearly do not conflict with use of project facilities, as determined by HUD on a </a:t>
            </a:r>
            <a:r>
              <a:rPr lang="en-US" sz="2200">
                <a:latin typeface="Times New Roman"/>
                <a:ea typeface="Calibri" panose="020F0502020204030204" pitchFamily="34" charset="0"/>
                <a:cs typeface="Times New Roman"/>
              </a:rPr>
              <a:t>case-by-case</a:t>
            </a:r>
            <a:r>
              <a:rPr lang="en-US" sz="2200">
                <a:effectLst/>
                <a:latin typeface="Times New Roman"/>
                <a:ea typeface="Calibri" panose="020F0502020204030204" pitchFamily="34" charset="0"/>
                <a:cs typeface="Times New Roman"/>
              </a:rPr>
              <a:t> basis).</a:t>
            </a:r>
            <a:r>
              <a:rPr lang="en-US" sz="2200">
                <a:latin typeface="Times New Roman"/>
                <a:ea typeface="Calibri" panose="020F0502020204030204" pitchFamily="34" charset="0"/>
                <a:cs typeface="Times New Roman"/>
              </a:rPr>
              <a:t> </a:t>
            </a:r>
            <a:r>
              <a:rPr lang="en-US" sz="2200">
                <a:effectLst/>
                <a:latin typeface="Times New Roman"/>
                <a:ea typeface="Calibri" panose="020F0502020204030204" pitchFamily="34" charset="0"/>
                <a:cs typeface="Times New Roman"/>
              </a:rPr>
              <a:t> If new beneficial easements or licenses have been accepted, please consult with OHF about the need for a new survey.</a:t>
            </a:r>
          </a:p>
          <a:p>
            <a:pPr marL="514350" marR="0" lvl="0" indent="-514350">
              <a:lnSpc>
                <a:spcPct val="130000"/>
              </a:lnSpc>
              <a:spcBef>
                <a:spcPts val="0"/>
              </a:spcBef>
              <a:spcAft>
                <a:spcPts val="0"/>
              </a:spcAft>
              <a:buFont typeface="+mj-lt"/>
              <a:buAutoNum type="alphaUcPeriod" startAt="4"/>
            </a:pPr>
            <a:r>
              <a:rPr lang="en-US" sz="2200">
                <a:effectLst/>
                <a:latin typeface="Times New Roman"/>
                <a:ea typeface="Calibri" panose="020F0502020204030204" pitchFamily="34" charset="0"/>
                <a:cs typeface="Times New Roman"/>
              </a:rPr>
              <a:t>No additional improvements (including driveways and parking areas) have been constructed on the property since the date of the existing survey.</a:t>
            </a:r>
          </a:p>
          <a:p>
            <a:pPr marL="342900" marR="0" lvl="0" indent="-342900">
              <a:lnSpc>
                <a:spcPct val="130000"/>
              </a:lnSpc>
              <a:spcBef>
                <a:spcPts val="0"/>
              </a:spcBef>
              <a:spcAft>
                <a:spcPts val="0"/>
              </a:spcAft>
              <a:buFont typeface="+mj-lt"/>
              <a:buAutoNum type="alphaUcPeriod" startAt="4"/>
            </a:pPr>
            <a:r>
              <a:rPr lang="en-US" sz="2200">
                <a:effectLst/>
                <a:latin typeface="Times New Roman"/>
                <a:ea typeface="Calibri" panose="020F0502020204030204" pitchFamily="34" charset="0"/>
                <a:cs typeface="Times New Roman"/>
              </a:rPr>
              <a:t>Copies of the most recently signed and certified as-built survey are supplied (need not be originals).</a:t>
            </a:r>
          </a:p>
          <a:p>
            <a:pPr marL="0" indent="0">
              <a:buNone/>
            </a:pPr>
            <a:endParaRPr lang="en-US">
              <a:latin typeface="Times New Roman"/>
              <a:cs typeface="Times New Roman"/>
            </a:endParaRPr>
          </a:p>
        </p:txBody>
      </p:sp>
      <p:sp>
        <p:nvSpPr>
          <p:cNvPr id="4" name="Slide Number Placeholder 3">
            <a:extLst>
              <a:ext uri="{FF2B5EF4-FFF2-40B4-BE49-F238E27FC236}">
                <a16:creationId xmlns:a16="http://schemas.microsoft.com/office/drawing/2014/main" id="{9132F152-B42D-12BF-48EE-D5FDD77D11A1}"/>
              </a:ext>
            </a:extLst>
          </p:cNvPr>
          <p:cNvSpPr>
            <a:spLocks noGrp="1"/>
          </p:cNvSpPr>
          <p:nvPr>
            <p:ph type="sldNum" sz="quarter" idx="12"/>
          </p:nvPr>
        </p:nvSpPr>
        <p:spPr/>
        <p:txBody>
          <a:bodyPr/>
          <a:lstStyle/>
          <a:p>
            <a:fld id="{6BD2E9CB-2D77-5E49-92D1-E816ADA9A0D4}" type="slidenum">
              <a:rPr lang="en-US" smtClean="0"/>
              <a:t>19</a:t>
            </a:fld>
            <a:endParaRPr lang="en-US"/>
          </a:p>
        </p:txBody>
      </p:sp>
    </p:spTree>
    <p:extLst>
      <p:ext uri="{BB962C8B-B14F-4D97-AF65-F5344CB8AC3E}">
        <p14:creationId xmlns:p14="http://schemas.microsoft.com/office/powerpoint/2010/main" val="273168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and OAE Document Review – Overview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519454" y="2655331"/>
            <a:ext cx="11412570" cy="3971099"/>
          </a:xfrm>
        </p:spPr>
        <p:txBody>
          <a:bodyPr vert="horz" lIns="91440" tIns="45720" rIns="91440" bIns="45720" rtlCol="0" anchor="t">
            <a:normAutofit/>
          </a:bodyPr>
          <a:lstStyle/>
          <a:p>
            <a:r>
              <a:rPr lang="en-US">
                <a:solidFill>
                  <a:srgbClr val="000000"/>
                </a:solidFill>
                <a:effectLst/>
                <a:latin typeface="Times New Roman"/>
                <a:ea typeface="Times New Roman" panose="02020603050405020304" pitchFamily="18" charset="0"/>
                <a:cs typeface="Times New Roman"/>
              </a:rPr>
              <a:t>The collection is a comprehensive set of HUD documents that are </a:t>
            </a:r>
            <a:r>
              <a:rPr lang="en-US">
                <a:solidFill>
                  <a:srgbClr val="000000"/>
                </a:solidFill>
                <a:latin typeface="Times New Roman"/>
                <a:ea typeface="Times New Roman" panose="02020603050405020304" pitchFamily="18" charset="0"/>
                <a:cs typeface="Times New Roman"/>
              </a:rPr>
              <a:t>used in FHA's Hospital Mortgage Insurance Program.  This presentation will cover forms used for: </a:t>
            </a:r>
            <a:endParaRPr lang="en-US">
              <a:solidFill>
                <a:srgbClr val="000000"/>
              </a:solidFill>
              <a:latin typeface="Times New Roman"/>
              <a:ea typeface="Times New Roman" panose="02020603050405020304" pitchFamily="18" charset="0"/>
              <a:cs typeface="Times New Roman" panose="02020603050405020304" pitchFamily="18" charset="0"/>
            </a:endParaRPr>
          </a:p>
          <a:p>
            <a:pPr lvl="1"/>
            <a:r>
              <a:rPr lang="en-US">
                <a:solidFill>
                  <a:srgbClr val="000000"/>
                </a:solidFill>
                <a:latin typeface="Times New Roman"/>
                <a:ea typeface="Times New Roman" panose="02020603050405020304" pitchFamily="18" charset="0"/>
                <a:cs typeface="Times New Roman"/>
              </a:rPr>
              <a:t>OHF Underwriting and Closings </a:t>
            </a:r>
            <a:endParaRPr lang="en-US">
              <a:solidFill>
                <a:srgbClr val="000000"/>
              </a:solidFill>
              <a:effectLst/>
              <a:latin typeface="Times New Roman"/>
              <a:ea typeface="Times New Roman" panose="02020603050405020304" pitchFamily="18" charset="0"/>
              <a:cs typeface="Times New Roman" panose="02020603050405020304" pitchFamily="18" charset="0"/>
            </a:endParaRPr>
          </a:p>
          <a:p>
            <a:pPr lvl="1"/>
            <a:r>
              <a:rPr lang="en-US">
                <a:latin typeface="Times New Roman"/>
                <a:cs typeface="Times New Roman"/>
              </a:rPr>
              <a:t>OAE</a:t>
            </a:r>
          </a:p>
          <a:p>
            <a:pPr lvl="1"/>
            <a:r>
              <a:rPr lang="en-US">
                <a:latin typeface="Times New Roman"/>
                <a:cs typeface="Times New Roman"/>
              </a:rPr>
              <a:t>OHF Asset Management</a:t>
            </a:r>
          </a:p>
          <a:p>
            <a:pPr lvl="1"/>
            <a:r>
              <a:rPr lang="en-US">
                <a:latin typeface="Times New Roman"/>
                <a:cs typeface="Times New Roman"/>
              </a:rPr>
              <a:t>OHF Interest Rate Reductions</a:t>
            </a:r>
          </a:p>
          <a:p>
            <a:pPr marL="457200" lvl="1" indent="0">
              <a:buNone/>
            </a:pPr>
            <a:endParaRPr lang="en-US">
              <a:latin typeface="Times New Roman"/>
              <a:cs typeface="Times New Roman"/>
            </a:endParaRPr>
          </a:p>
          <a:p>
            <a:pPr lvl="1"/>
            <a:endParaRPr lang="en-US">
              <a:latin typeface="Times New Roman"/>
              <a:cs typeface="Times New Roman"/>
            </a:endParaRPr>
          </a:p>
          <a:p>
            <a:pPr lvl="1"/>
            <a:endParaRPr lang="en-US">
              <a:latin typeface="Times New Roman"/>
              <a:cs typeface="Times New Roman"/>
            </a:endParaRPr>
          </a:p>
          <a:p>
            <a:pPr lvl="1"/>
            <a:endParaRPr lang="en-US">
              <a:latin typeface="Calibri" panose="020F0502020204030204"/>
              <a:cs typeface="Calibri" panose="020F0502020204030204"/>
            </a:endParaRPr>
          </a:p>
        </p:txBody>
      </p:sp>
      <p:sp>
        <p:nvSpPr>
          <p:cNvPr id="4" name="Slide Number Placeholder 3">
            <a:extLst>
              <a:ext uri="{FF2B5EF4-FFF2-40B4-BE49-F238E27FC236}">
                <a16:creationId xmlns:a16="http://schemas.microsoft.com/office/drawing/2014/main" id="{9BD49FEF-1880-7B5B-CD9B-827017866C96}"/>
              </a:ext>
            </a:extLst>
          </p:cNvPr>
          <p:cNvSpPr>
            <a:spLocks noGrp="1"/>
          </p:cNvSpPr>
          <p:nvPr>
            <p:ph type="sldNum" sz="quarter" idx="12"/>
          </p:nvPr>
        </p:nvSpPr>
        <p:spPr/>
        <p:txBody>
          <a:bodyPr/>
          <a:lstStyle/>
          <a:p>
            <a:fld id="{6BD2E9CB-2D77-5E49-92D1-E816ADA9A0D4}" type="slidenum">
              <a:rPr lang="en-US" smtClean="0"/>
              <a:t>2</a:t>
            </a:fld>
            <a:endParaRPr lang="en-US"/>
          </a:p>
        </p:txBody>
      </p:sp>
    </p:spTree>
    <p:extLst>
      <p:ext uri="{BB962C8B-B14F-4D97-AF65-F5344CB8AC3E}">
        <p14:creationId xmlns:p14="http://schemas.microsoft.com/office/powerpoint/2010/main" val="3806885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89715" y="2494008"/>
            <a:ext cx="11412570" cy="3837543"/>
          </a:xfrm>
        </p:spPr>
        <p:txBody>
          <a:bodyPr vert="horz" lIns="91440" tIns="45720" rIns="91440" bIns="45720" rtlCol="0" anchor="t">
            <a:normAutofit fontScale="70000" lnSpcReduction="20000"/>
          </a:bodyPr>
          <a:lstStyle/>
          <a:p>
            <a:pPr marL="0" indent="0">
              <a:buNone/>
            </a:pPr>
            <a:r>
              <a:rPr lang="en-US" sz="5100" u="sng">
                <a:solidFill>
                  <a:srgbClr val="000000"/>
                </a:solidFill>
                <a:effectLst/>
                <a:latin typeface="Times New Roman"/>
                <a:ea typeface="Times New Roman" panose="02020603050405020304" pitchFamily="18" charset="0"/>
                <a:cs typeface="Times New Roman"/>
              </a:rPr>
              <a:t>HUD-91073-OHF HUD Survey Instructions, Surveyor’s Report, and Borrower’s Survey Certification (continued)</a:t>
            </a:r>
            <a:r>
              <a:rPr lang="en-US" sz="5100">
                <a:solidFill>
                  <a:srgbClr val="000000"/>
                </a:solidFill>
                <a:effectLst/>
                <a:latin typeface="Times New Roman"/>
                <a:ea typeface="Times New Roman" panose="02020603050405020304" pitchFamily="18" charset="0"/>
                <a:cs typeface="Times New Roman"/>
              </a:rPr>
              <a:t>. </a:t>
            </a:r>
          </a:p>
          <a:p>
            <a:pPr marL="0" indent="0">
              <a:buNone/>
            </a:pPr>
            <a:endParaRPr lang="en-US" sz="5100">
              <a:solidFill>
                <a:srgbClr val="000000"/>
              </a:solidFill>
              <a:effectLst/>
              <a:latin typeface="Times New Roman"/>
              <a:ea typeface="Times New Roman" panose="02020603050405020304" pitchFamily="18" charset="0"/>
              <a:cs typeface="Times New Roman"/>
            </a:endParaRPr>
          </a:p>
          <a:p>
            <a:pPr marL="514350" marR="0" lvl="0" indent="-514350" algn="just">
              <a:lnSpc>
                <a:spcPct val="130000"/>
              </a:lnSpc>
              <a:spcBef>
                <a:spcPts val="0"/>
              </a:spcBef>
              <a:spcAft>
                <a:spcPts val="0"/>
              </a:spcAft>
              <a:buFont typeface="+mj-lt"/>
              <a:buAutoNum type="alphaUcPeriod" startAt="7"/>
            </a:pPr>
            <a:r>
              <a:rPr lang="en-US" sz="3300">
                <a:effectLst/>
                <a:latin typeface="Times New Roman"/>
                <a:ea typeface="Calibri" panose="020F0502020204030204" pitchFamily="34" charset="0"/>
                <a:cs typeface="Times New Roman"/>
              </a:rPr>
              <a:t>There are no new encroachments either way across the property lines</a:t>
            </a:r>
            <a:r>
              <a:rPr lang="en-US" sz="3300">
                <a:latin typeface="Times New Roman"/>
                <a:ea typeface="Calibri" panose="020F0502020204030204" pitchFamily="34" charset="0"/>
                <a:cs typeface="Times New Roman"/>
              </a:rPr>
              <a:t>.</a:t>
            </a:r>
            <a:endParaRPr lang="en-US" sz="3300">
              <a:effectLst/>
              <a:latin typeface="Times New Roman"/>
              <a:ea typeface="Calibri" panose="020F0502020204030204" pitchFamily="34" charset="0"/>
              <a:cs typeface="Times New Roman"/>
            </a:endParaRPr>
          </a:p>
          <a:p>
            <a:pPr marL="514350" marR="0" lvl="0" indent="-514350" algn="just">
              <a:lnSpc>
                <a:spcPct val="130000"/>
              </a:lnSpc>
              <a:spcBef>
                <a:spcPts val="0"/>
              </a:spcBef>
              <a:spcAft>
                <a:spcPts val="0"/>
              </a:spcAft>
              <a:buAutoNum type="alphaUcPeriod" startAt="7"/>
            </a:pPr>
            <a:r>
              <a:rPr lang="en-US" sz="3300">
                <a:effectLst/>
                <a:latin typeface="Times New Roman"/>
                <a:ea typeface="Calibri" panose="020F0502020204030204" pitchFamily="34" charset="0"/>
                <a:cs typeface="Times New Roman"/>
              </a:rPr>
              <a:t>A signed </a:t>
            </a:r>
            <a:r>
              <a:rPr lang="en-US" sz="3300" u="sng">
                <a:effectLst/>
                <a:latin typeface="Times New Roman"/>
                <a:ea typeface="Calibri" panose="020F0502020204030204" pitchFamily="34" charset="0"/>
                <a:cs typeface="Times New Roman"/>
              </a:rPr>
              <a:t>Borrower’s Survey Certification</a:t>
            </a:r>
            <a:r>
              <a:rPr lang="en-US" sz="3300">
                <a:effectLst/>
                <a:latin typeface="Times New Roman"/>
                <a:ea typeface="Calibri" panose="020F0502020204030204" pitchFamily="34" charset="0"/>
                <a:cs typeface="Times New Roman"/>
              </a:rPr>
              <a:t> is submitted to HUD in the form attached hereto.</a:t>
            </a:r>
          </a:p>
          <a:p>
            <a:pPr marL="514350" indent="-514350" algn="just">
              <a:lnSpc>
                <a:spcPct val="130000"/>
              </a:lnSpc>
              <a:spcBef>
                <a:spcPts val="0"/>
              </a:spcBef>
              <a:buAutoNum type="alphaUcPeriod" startAt="7"/>
            </a:pPr>
            <a:r>
              <a:rPr lang="en-US" sz="3300">
                <a:effectLst/>
                <a:latin typeface="Times New Roman"/>
                <a:ea typeface="Calibri" panose="020F0502020204030204" pitchFamily="34" charset="0"/>
                <a:cs typeface="Times New Roman"/>
              </a:rPr>
              <a:t>The Standards of Performance listed above are met.</a:t>
            </a:r>
            <a:r>
              <a:rPr lang="en-US" sz="3300">
                <a:latin typeface="Times New Roman"/>
                <a:ea typeface="Calibri" panose="020F0502020204030204" pitchFamily="34" charset="0"/>
                <a:cs typeface="Times New Roman"/>
              </a:rPr>
              <a:t> </a:t>
            </a:r>
            <a:r>
              <a:rPr lang="en-US" sz="3300">
                <a:effectLst/>
                <a:latin typeface="Times New Roman"/>
                <a:ea typeface="Calibri" panose="020F0502020204030204" pitchFamily="34" charset="0"/>
                <a:cs typeface="Times New Roman"/>
              </a:rPr>
              <a:t> OHF can accept surveys dated prior to February 23, 2021, which conform to the ALTA/NSPS Standards and OHF survey instructions in place at the time the survey was conducted.</a:t>
            </a:r>
            <a:endParaRPr lang="en-US">
              <a:cs typeface="Calibri" panose="020F0502020204030204"/>
            </a:endParaRPr>
          </a:p>
          <a:p>
            <a:pPr marL="0" indent="0">
              <a:buNone/>
            </a:pPr>
            <a:endParaRPr lang="en-US">
              <a:latin typeface="Times New Roman"/>
              <a:cs typeface="Times New Roman"/>
            </a:endParaRPr>
          </a:p>
        </p:txBody>
      </p:sp>
      <p:sp>
        <p:nvSpPr>
          <p:cNvPr id="4" name="Slide Number Placeholder 3">
            <a:extLst>
              <a:ext uri="{FF2B5EF4-FFF2-40B4-BE49-F238E27FC236}">
                <a16:creationId xmlns:a16="http://schemas.microsoft.com/office/drawing/2014/main" id="{9132F152-B42D-12BF-48EE-D5FDD77D11A1}"/>
              </a:ext>
            </a:extLst>
          </p:cNvPr>
          <p:cNvSpPr>
            <a:spLocks noGrp="1"/>
          </p:cNvSpPr>
          <p:nvPr>
            <p:ph type="sldNum" sz="quarter" idx="12"/>
          </p:nvPr>
        </p:nvSpPr>
        <p:spPr/>
        <p:txBody>
          <a:bodyPr/>
          <a:lstStyle/>
          <a:p>
            <a:fld id="{6BD2E9CB-2D77-5E49-92D1-E816ADA9A0D4}" type="slidenum">
              <a:rPr lang="en-US" smtClean="0"/>
              <a:t>20</a:t>
            </a:fld>
            <a:endParaRPr lang="en-US"/>
          </a:p>
        </p:txBody>
      </p:sp>
    </p:spTree>
    <p:extLst>
      <p:ext uri="{BB962C8B-B14F-4D97-AF65-F5344CB8AC3E}">
        <p14:creationId xmlns:p14="http://schemas.microsoft.com/office/powerpoint/2010/main" val="30605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519454" y="2655331"/>
            <a:ext cx="11412570" cy="3955533"/>
          </a:xfrm>
        </p:spPr>
        <p:txBody>
          <a:bodyPr vert="horz" lIns="91440" tIns="45720" rIns="91440" bIns="45720" rtlCol="0" anchor="t">
            <a:normAutofit/>
          </a:bodyPr>
          <a:lstStyle/>
          <a:p>
            <a:pPr marL="514350" indent="-514350">
              <a:lnSpc>
                <a:spcPct val="115000"/>
              </a:lnSpc>
              <a:spcBef>
                <a:spcPts val="0"/>
              </a:spcBef>
            </a:pPr>
            <a:r>
              <a:rPr lang="en-US" sz="2200" u="sng">
                <a:solidFill>
                  <a:srgbClr val="000000"/>
                </a:solidFill>
                <a:effectLst/>
                <a:latin typeface="Times New Roman"/>
                <a:ea typeface="Times New Roman" panose="02020603050405020304" pitchFamily="18" charset="0"/>
                <a:cs typeface="Times New Roman"/>
              </a:rPr>
              <a:t>HUD-92452A-OHF Payment Bond</a:t>
            </a:r>
            <a:r>
              <a:rPr lang="en-US" sz="2200">
                <a:solidFill>
                  <a:srgbClr val="000000"/>
                </a:solidFill>
                <a:effectLst/>
                <a:latin typeface="Times New Roman"/>
                <a:ea typeface="Times New Roman" panose="02020603050405020304" pitchFamily="18" charset="0"/>
                <a:cs typeface="Times New Roman"/>
              </a:rPr>
              <a:t>. </a:t>
            </a:r>
            <a:r>
              <a:rPr lang="en-US" sz="2200">
                <a:effectLst/>
                <a:latin typeface="Times New Roman"/>
                <a:ea typeface="Times New Roman" panose="02020603050405020304" pitchFamily="18" charset="0"/>
                <a:cs typeface="Times New Roman"/>
              </a:rPr>
              <a:t>Bond used by contractor to guarantee that subcontractors and material suppliers on the project will be paid.</a:t>
            </a:r>
            <a:r>
              <a:rPr lang="en-US" sz="2200">
                <a:latin typeface="Times New Roman"/>
                <a:ea typeface="Times New Roman" panose="02020603050405020304" pitchFamily="18" charset="0"/>
                <a:cs typeface="Times New Roman"/>
              </a:rPr>
              <a:t> </a:t>
            </a:r>
            <a:r>
              <a:rPr lang="en-US" sz="2200">
                <a:effectLst/>
                <a:latin typeface="Times New Roman"/>
                <a:ea typeface="Times New Roman" panose="02020603050405020304" pitchFamily="18" charset="0"/>
                <a:cs typeface="Times New Roman"/>
              </a:rPr>
              <a:t> Required in conjunction with performance bond.  Used at initial or initial/final endorsement.</a:t>
            </a:r>
            <a:endParaRPr lang="en-US">
              <a:latin typeface="Calibri"/>
              <a:cs typeface="Calibri"/>
            </a:endParaRPr>
          </a:p>
          <a:p>
            <a:pPr lvl="2">
              <a:lnSpc>
                <a:spcPct val="115000"/>
              </a:lnSpc>
              <a:spcBef>
                <a:spcPts val="0"/>
              </a:spcBef>
              <a:buFont typeface="Wingdings" panose="020B0604020202020204" pitchFamily="34" charset="0"/>
              <a:buChar char="§"/>
            </a:pPr>
            <a:r>
              <a:rPr lang="en-US" sz="2200">
                <a:solidFill>
                  <a:srgbClr val="000000"/>
                </a:solidFill>
                <a:effectLst/>
                <a:latin typeface="Times New Roman"/>
                <a:ea typeface="Times New Roman" panose="02020603050405020304" pitchFamily="18" charset="0"/>
                <a:cs typeface="Times New Roman"/>
              </a:rPr>
              <a:t>Updated to include Construction Managers and Project Description requirement.</a:t>
            </a:r>
            <a:endParaRPr lang="en-US" sz="2200">
              <a:solidFill>
                <a:srgbClr val="000000"/>
              </a:solidFill>
              <a:latin typeface="Times New Roman"/>
              <a:ea typeface="Times New Roman" panose="02020603050405020304" pitchFamily="18" charset="0"/>
              <a:cs typeface="Times New Roman"/>
            </a:endParaRPr>
          </a:p>
          <a:p>
            <a:pPr lvl="1">
              <a:lnSpc>
                <a:spcPct val="115000"/>
              </a:lnSpc>
              <a:spcBef>
                <a:spcPts val="0"/>
              </a:spcBef>
            </a:pPr>
            <a:endParaRPr lang="en-US" sz="2200">
              <a:effectLst/>
              <a:latin typeface="Calibri" panose="020F0502020204030204" pitchFamily="34" charset="0"/>
              <a:ea typeface="Times New Roman" panose="02020603050405020304" pitchFamily="18" charset="0"/>
              <a:cs typeface="Times New Roman" panose="02020603050405020304" pitchFamily="18" charset="0"/>
            </a:endParaRPr>
          </a:p>
          <a:p>
            <a:pPr marL="514350" indent="-514350">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effectLst/>
                <a:latin typeface="Times New Roman"/>
                <a:ea typeface="Times New Roman" panose="02020603050405020304" pitchFamily="18" charset="0"/>
                <a:cs typeface="Times New Roman"/>
              </a:rPr>
              <a:t>HUD-92452-OHF Performance Bond</a:t>
            </a:r>
            <a:r>
              <a:rPr lang="en-US" sz="2200">
                <a:solidFill>
                  <a:srgbClr val="000000"/>
                </a:solidFill>
                <a:effectLst/>
                <a:latin typeface="Times New Roman"/>
                <a:ea typeface="Times New Roman" panose="02020603050405020304" pitchFamily="18" charset="0"/>
                <a:cs typeface="Times New Roman"/>
              </a:rPr>
              <a:t>. </a:t>
            </a:r>
            <a:r>
              <a:rPr lang="en-US" sz="2200">
                <a:effectLst/>
                <a:latin typeface="Times New Roman"/>
                <a:ea typeface="Times New Roman" panose="02020603050405020304" pitchFamily="18" charset="0"/>
                <a:cs typeface="Times New Roman"/>
              </a:rPr>
              <a:t>Bond used to guarantee the satisfactory work and performance of the contractor.</a:t>
            </a:r>
            <a:r>
              <a:rPr lang="en-US" sz="2200">
                <a:latin typeface="Times New Roman"/>
                <a:ea typeface="Times New Roman" panose="02020603050405020304" pitchFamily="18" charset="0"/>
                <a:cs typeface="Times New Roman"/>
              </a:rPr>
              <a:t> </a:t>
            </a:r>
            <a:r>
              <a:rPr lang="en-US" sz="2200">
                <a:effectLst/>
                <a:latin typeface="Times New Roman"/>
                <a:ea typeface="Times New Roman" panose="02020603050405020304" pitchFamily="18" charset="0"/>
                <a:cs typeface="Times New Roman"/>
              </a:rPr>
              <a:t> Required in conjunction with payment bond.  Used at initial or initial/final endorsement.</a:t>
            </a:r>
            <a:endParaRPr lang="en-US" sz="2200">
              <a:latin typeface="Times New Roman"/>
              <a:ea typeface="Times New Roman" panose="02020603050405020304" pitchFamily="18" charset="0"/>
              <a:cs typeface="Times New Roman"/>
            </a:endParaRPr>
          </a:p>
          <a:p>
            <a:pPr marL="1028700" lvl="1" indent="-285750">
              <a:lnSpc>
                <a:spcPct val="114999"/>
              </a:lnSpc>
              <a:spcBef>
                <a:spcPts val="0"/>
              </a:spcBef>
              <a:buFont typeface="Wingdings" panose="020B0604020202020204" pitchFamily="34" charset="0"/>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Updated to include Construction Managers and Project Description requirement.</a:t>
            </a:r>
            <a:endParaRPr lang="en-US" sz="2200">
              <a:effectLst/>
              <a:latin typeface="Times New Roman"/>
              <a:ea typeface="Times New Roman" panose="02020603050405020304" pitchFamily="18" charset="0"/>
              <a:cs typeface="Times New Roman"/>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BCA3881F-9FEF-210C-624F-BE5A721A19D4}"/>
              </a:ext>
            </a:extLst>
          </p:cNvPr>
          <p:cNvSpPr>
            <a:spLocks noGrp="1"/>
          </p:cNvSpPr>
          <p:nvPr>
            <p:ph type="sldNum" sz="quarter" idx="12"/>
          </p:nvPr>
        </p:nvSpPr>
        <p:spPr/>
        <p:txBody>
          <a:bodyPr/>
          <a:lstStyle/>
          <a:p>
            <a:fld id="{6BD2E9CB-2D77-5E49-92D1-E816ADA9A0D4}" type="slidenum">
              <a:rPr lang="en-US" smtClean="0"/>
              <a:t>21</a:t>
            </a:fld>
            <a:endParaRPr lang="en-US"/>
          </a:p>
        </p:txBody>
      </p:sp>
    </p:spTree>
    <p:extLst>
      <p:ext uri="{BB962C8B-B14F-4D97-AF65-F5344CB8AC3E}">
        <p14:creationId xmlns:p14="http://schemas.microsoft.com/office/powerpoint/2010/main" val="3140366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5" y="2110449"/>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39443" y="2382198"/>
            <a:ext cx="11878386" cy="4303609"/>
          </a:xfrm>
        </p:spPr>
        <p:txBody>
          <a:bodyPr vert="horz" lIns="91440" tIns="45720" rIns="91440" bIns="45720" rtlCol="0" anchor="t">
            <a:normAutofit fontScale="92500"/>
          </a:bodyPr>
          <a:lstStyle/>
          <a:p>
            <a:pPr marL="342900"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HUD-92415-OHF Request for Permission to Commence Construction Prior to Initial Endorsement for Mortgage Insurance</a:t>
            </a:r>
            <a:r>
              <a:rPr lang="en-US" sz="2400">
                <a:solidFill>
                  <a:srgbClr val="000000"/>
                </a:solidFill>
                <a:effectLst/>
                <a:latin typeface="Times New Roman"/>
                <a:ea typeface="Times New Roman" panose="02020603050405020304" pitchFamily="18" charset="0"/>
                <a:cs typeface="Times New Roman"/>
              </a:rPr>
              <a:t>.</a:t>
            </a:r>
            <a:r>
              <a:rPr lang="en-US" sz="2400">
                <a:effectLst/>
                <a:latin typeface="Times New Roman"/>
                <a:ea typeface="Times New Roman" panose="02020603050405020304" pitchFamily="18" charset="0"/>
                <a:cs typeface="Times New Roman"/>
              </a:rPr>
              <a:t> Request for early start of construction prior to initial endorsement.  Signed by contractor and Borrower.  Used after commitment but prior to initial endorsement.</a:t>
            </a:r>
            <a:r>
              <a:rPr lang="en-US" sz="2400">
                <a:solidFill>
                  <a:srgbClr val="000000"/>
                </a:solidFill>
                <a:latin typeface="Times New Roman"/>
                <a:ea typeface="Times New Roman" panose="02020603050405020304" pitchFamily="18" charset="0"/>
                <a:cs typeface="Times New Roman"/>
              </a:rPr>
              <a:t>  </a:t>
            </a:r>
            <a:endPar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Changed wording in Term 2 to better reflect hospital program policies.  </a:t>
            </a: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Added Term 4 and revised Terms 5 and 7 for clarity, renumbered paragraphs as required.  </a:t>
            </a: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Revised paragraph 8 to match language in Terms 9 and 10 for continuity.  </a:t>
            </a: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Revised Term 9 to add construction manager agreement as an option and revised language for clarification.  </a:t>
            </a: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Added Term 10 regarding permits to clarify this is a requirement.  </a:t>
            </a: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Revised Terms 13 and 14 for continuity and update paragraph references.</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738E0229-0062-AF47-88E7-CB4F515FC1B3}"/>
              </a:ext>
            </a:extLst>
          </p:cNvPr>
          <p:cNvSpPr>
            <a:spLocks noGrp="1"/>
          </p:cNvSpPr>
          <p:nvPr>
            <p:ph type="sldNum" sz="quarter" idx="12"/>
          </p:nvPr>
        </p:nvSpPr>
        <p:spPr/>
        <p:txBody>
          <a:bodyPr/>
          <a:lstStyle/>
          <a:p>
            <a:fld id="{6BD2E9CB-2D77-5E49-92D1-E816ADA9A0D4}" type="slidenum">
              <a:rPr lang="en-US" smtClean="0"/>
              <a:t>22</a:t>
            </a:fld>
            <a:endParaRPr lang="en-US"/>
          </a:p>
        </p:txBody>
      </p:sp>
    </p:spTree>
    <p:extLst>
      <p:ext uri="{BB962C8B-B14F-4D97-AF65-F5344CB8AC3E}">
        <p14:creationId xmlns:p14="http://schemas.microsoft.com/office/powerpoint/2010/main" val="585887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OAE Document Review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7" y="2370024"/>
            <a:ext cx="11544097" cy="4487976"/>
          </a:xfrm>
        </p:spPr>
        <p:txBody>
          <a:bodyPr vert="horz" lIns="91440" tIns="45720" rIns="91440" bIns="45720" rtlCol="0" anchor="t">
            <a:normAutofit/>
          </a:bodyPr>
          <a:lstStyle/>
          <a:p>
            <a:pPr marL="514350" indent="-514350">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HUD-92554-OHF Supplementary Conditions of the Contract for Construction</a:t>
            </a:r>
            <a:r>
              <a:rPr lang="en-US" sz="2400">
                <a:solidFill>
                  <a:srgbClr val="000000"/>
                </a:solidFill>
                <a:effectLst/>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Supplementary conditions specific to HUD requirements that can be appended to construction contracts.  Used in application process.</a:t>
            </a:r>
            <a:endParaRPr lang="en-US" sz="2400">
              <a:solidFill>
                <a:srgbClr val="000000"/>
              </a:solidFill>
              <a:effectLst/>
              <a:latin typeface="Times New Roman" panose="02020603050405020304" pitchFamily="18" charset="0"/>
              <a:ea typeface="Times New Roman" panose="02020603050405020304" pitchFamily="18" charset="0"/>
              <a:cs typeface="Times New Roman"/>
            </a:endParaRP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Article 1(B) Minimum Wages updated and clarified per program regulations.</a:t>
            </a:r>
          </a:p>
          <a:p>
            <a:pPr indent="0">
              <a:lnSpc>
                <a:spcPct val="115000"/>
              </a:lnSpc>
              <a:spcBef>
                <a:spcPts val="0"/>
              </a:spcBef>
              <a:spcAft>
                <a:spcPts val="1000"/>
              </a:spcAft>
              <a:buNone/>
            </a:pPr>
            <a:endParaRPr lang="en-US" sz="800">
              <a:latin typeface="Calibri" panose="020F0502020204030204" pitchFamily="34" charset="0"/>
              <a:ea typeface="Times New Roman" panose="02020603050405020304" pitchFamily="18" charset="0"/>
              <a:cs typeface="Times New Roman" panose="02020603050405020304" pitchFamily="18" charset="0"/>
            </a:endParaRPr>
          </a:p>
          <a:p>
            <a:pPr marL="0" indent="0">
              <a:buNone/>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p>
          <a:p>
            <a:pPr lvl="1"/>
            <a:endParaRPr lang="en-US"/>
          </a:p>
        </p:txBody>
      </p:sp>
      <p:sp>
        <p:nvSpPr>
          <p:cNvPr id="4" name="Slide Number Placeholder 3">
            <a:extLst>
              <a:ext uri="{FF2B5EF4-FFF2-40B4-BE49-F238E27FC236}">
                <a16:creationId xmlns:a16="http://schemas.microsoft.com/office/drawing/2014/main" id="{D5B2C288-14F5-08A2-DD41-398EAEE74DE9}"/>
              </a:ext>
            </a:extLst>
          </p:cNvPr>
          <p:cNvSpPr>
            <a:spLocks noGrp="1"/>
          </p:cNvSpPr>
          <p:nvPr>
            <p:ph type="sldNum" sz="quarter" idx="12"/>
          </p:nvPr>
        </p:nvSpPr>
        <p:spPr/>
        <p:txBody>
          <a:bodyPr/>
          <a:lstStyle/>
          <a:p>
            <a:fld id="{6BD2E9CB-2D77-5E49-92D1-E816ADA9A0D4}" type="slidenum">
              <a:rPr lang="en-US" smtClean="0"/>
              <a:t>23</a:t>
            </a:fld>
            <a:endParaRPr lang="en-US"/>
          </a:p>
        </p:txBody>
      </p:sp>
    </p:spTree>
    <p:extLst>
      <p:ext uri="{BB962C8B-B14F-4D97-AF65-F5344CB8AC3E}">
        <p14:creationId xmlns:p14="http://schemas.microsoft.com/office/powerpoint/2010/main" val="1364368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70969" y="2486150"/>
            <a:ext cx="11412570" cy="4006725"/>
          </a:xfrm>
        </p:spPr>
        <p:txBody>
          <a:bodyPr vert="horz" lIns="91440" tIns="45720" rIns="91440" bIns="45720" rtlCol="0" anchor="t">
            <a:normAutofit/>
          </a:bodyPr>
          <a:lstStyle/>
          <a:p>
            <a:pPr marL="0" indent="0" algn="ctr">
              <a:buNone/>
            </a:pPr>
            <a:endParaRPr lang="en-US" sz="44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sz="4800">
                <a:latin typeface="Calibri"/>
                <a:ea typeface="Times New Roman" panose="02020603050405020304" pitchFamily="18" charset="0"/>
                <a:cs typeface="Times New Roman"/>
              </a:rPr>
              <a:t>OHF ASSET MANAGEMENT</a:t>
            </a:r>
            <a:endParaRPr lang="en-US" sz="480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B8F8DB83-8BEC-5D53-0914-71D7268F25BB}"/>
              </a:ext>
            </a:extLst>
          </p:cNvPr>
          <p:cNvSpPr>
            <a:spLocks noGrp="1"/>
          </p:cNvSpPr>
          <p:nvPr>
            <p:ph type="sldNum" sz="quarter" idx="12"/>
          </p:nvPr>
        </p:nvSpPr>
        <p:spPr/>
        <p:txBody>
          <a:bodyPr/>
          <a:lstStyle/>
          <a:p>
            <a:fld id="{6BD2E9CB-2D77-5E49-92D1-E816ADA9A0D4}" type="slidenum">
              <a:rPr lang="en-US" smtClean="0"/>
              <a:t>24</a:t>
            </a:fld>
            <a:endParaRPr lang="en-US"/>
          </a:p>
        </p:txBody>
      </p:sp>
    </p:spTree>
    <p:extLst>
      <p:ext uri="{BB962C8B-B14F-4D97-AF65-F5344CB8AC3E}">
        <p14:creationId xmlns:p14="http://schemas.microsoft.com/office/powerpoint/2010/main" val="258088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normAutofit/>
          </a:bodyPr>
          <a:lstStyle/>
          <a:p>
            <a:r>
              <a:rPr lang="en-US">
                <a:solidFill>
                  <a:schemeClr val="bg1"/>
                </a:solidFill>
              </a:rPr>
              <a:t>OHF Document Review – Asset Management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89715" y="2655332"/>
            <a:ext cx="11412570" cy="4006725"/>
          </a:xfrm>
        </p:spPr>
        <p:txBody>
          <a:bodyPr vert="horz" lIns="91440" tIns="45720" rIns="91440" bIns="45720" rtlCol="0" anchor="t">
            <a:noAutofit/>
          </a:bodyPr>
          <a:lstStyle/>
          <a:p>
            <a:pPr>
              <a:lnSpc>
                <a:spcPct val="100000"/>
              </a:lnSpc>
              <a:spcBef>
                <a:spcPts val="0"/>
              </a:spcBef>
            </a:pPr>
            <a:endParaRPr lang="en-US" sz="3100">
              <a:latin typeface="Times New Roman"/>
              <a:cs typeface="Times New Roman"/>
            </a:endParaRPr>
          </a:p>
          <a:p>
            <a:pPr>
              <a:lnSpc>
                <a:spcPct val="100000"/>
              </a:lnSpc>
              <a:spcBef>
                <a:spcPts val="0"/>
              </a:spcBef>
            </a:pPr>
            <a:r>
              <a:rPr lang="en-US" sz="3100">
                <a:solidFill>
                  <a:srgbClr val="000000"/>
                </a:solidFill>
                <a:latin typeface="Times New Roman"/>
                <a:ea typeface="Times New Roman" panose="02020603050405020304" pitchFamily="18" charset="0"/>
                <a:cs typeface="Times New Roman"/>
              </a:rPr>
              <a:t>Updated Forms</a:t>
            </a:r>
          </a:p>
          <a:p>
            <a:pPr lvl="1">
              <a:lnSpc>
                <a:spcPct val="100000"/>
              </a:lnSpc>
              <a:spcBef>
                <a:spcPts val="0"/>
              </a:spcBef>
              <a:buFont typeface="Courier New,monospace" panose="020B0604020202020204" pitchFamily="34" charset="0"/>
              <a:buChar char="o"/>
            </a:pPr>
            <a:r>
              <a:rPr lang="en-US" sz="2700">
                <a:solidFill>
                  <a:srgbClr val="000000"/>
                </a:solidFill>
                <a:latin typeface="Times New Roman"/>
                <a:ea typeface="Times New Roman" panose="02020603050405020304" pitchFamily="18" charset="0"/>
                <a:cs typeface="Times New Roman"/>
              </a:rPr>
              <a:t>HUD-92322-OHF Intercreditor Agreement</a:t>
            </a:r>
          </a:p>
          <a:p>
            <a:pPr lvl="1">
              <a:lnSpc>
                <a:spcPct val="100000"/>
              </a:lnSpc>
              <a:spcBef>
                <a:spcPts val="0"/>
              </a:spcBef>
              <a:buFont typeface="Courier New,monospace" panose="020B0604020202020204" pitchFamily="34" charset="0"/>
              <a:buChar char="o"/>
            </a:pPr>
            <a:r>
              <a:rPr lang="en-US" sz="2700">
                <a:solidFill>
                  <a:srgbClr val="000000"/>
                </a:solidFill>
                <a:latin typeface="Times New Roman"/>
                <a:ea typeface="Times New Roman" panose="02020603050405020304" pitchFamily="18" charset="0"/>
                <a:cs typeface="Times New Roman"/>
              </a:rPr>
              <a:t>HUD-92422-OHF Financial and Statistical Data for HUD Reporting</a:t>
            </a:r>
          </a:p>
          <a:p>
            <a:pPr lvl="1">
              <a:lnSpc>
                <a:spcPct val="100000"/>
              </a:lnSpc>
              <a:spcBef>
                <a:spcPts val="0"/>
              </a:spcBef>
              <a:buFont typeface="Courier New" panose="020B0604020202020204" pitchFamily="34" charset="0"/>
              <a:buChar char="o"/>
            </a:pPr>
            <a:r>
              <a:rPr lang="en-US" sz="2700">
                <a:solidFill>
                  <a:srgbClr val="000000"/>
                </a:solidFill>
                <a:latin typeface="Times New Roman"/>
                <a:ea typeface="Times New Roman" panose="02020603050405020304" pitchFamily="18" charset="0"/>
                <a:cs typeface="Times New Roman"/>
              </a:rPr>
              <a:t>HUD-92466-OHF</a:t>
            </a:r>
            <a:r>
              <a:rPr lang="en-US" sz="2700">
                <a:solidFill>
                  <a:srgbClr val="000000"/>
                </a:solidFill>
                <a:effectLst/>
                <a:latin typeface="Times New Roman"/>
                <a:ea typeface="Times New Roman" panose="02020603050405020304" pitchFamily="18" charset="0"/>
                <a:cs typeface="Times New Roman"/>
              </a:rPr>
              <a:t> Regulatory Agreement – Borrower</a:t>
            </a:r>
            <a:endParaRPr lang="en-US" sz="2700">
              <a:latin typeface="Times New Roman"/>
              <a:cs typeface="Times New Roman"/>
            </a:endParaRPr>
          </a:p>
          <a:p>
            <a:pPr lvl="1">
              <a:lnSpc>
                <a:spcPct val="100000"/>
              </a:lnSpc>
              <a:spcBef>
                <a:spcPts val="0"/>
              </a:spcBef>
              <a:buFont typeface="Courier New" panose="020B0604020202020204" pitchFamily="34" charset="0"/>
              <a:buChar char="o"/>
            </a:pPr>
            <a:endParaRPr lang="en-US"/>
          </a:p>
        </p:txBody>
      </p:sp>
      <p:sp>
        <p:nvSpPr>
          <p:cNvPr id="4" name="Slide Number Placeholder 3">
            <a:extLst>
              <a:ext uri="{FF2B5EF4-FFF2-40B4-BE49-F238E27FC236}">
                <a16:creationId xmlns:a16="http://schemas.microsoft.com/office/drawing/2014/main" id="{67A08A20-417E-1B5A-CEA5-8C683D3A1AF1}"/>
              </a:ext>
            </a:extLst>
          </p:cNvPr>
          <p:cNvSpPr>
            <a:spLocks noGrp="1"/>
          </p:cNvSpPr>
          <p:nvPr>
            <p:ph type="sldNum" sz="quarter" idx="12"/>
          </p:nvPr>
        </p:nvSpPr>
        <p:spPr/>
        <p:txBody>
          <a:bodyPr/>
          <a:lstStyle/>
          <a:p>
            <a:fld id="{6BD2E9CB-2D77-5E49-92D1-E816ADA9A0D4}" type="slidenum">
              <a:rPr lang="en-US" smtClean="0"/>
              <a:t>25</a:t>
            </a:fld>
            <a:endParaRPr lang="en-US"/>
          </a:p>
        </p:txBody>
      </p:sp>
    </p:spTree>
    <p:extLst>
      <p:ext uri="{BB962C8B-B14F-4D97-AF65-F5344CB8AC3E}">
        <p14:creationId xmlns:p14="http://schemas.microsoft.com/office/powerpoint/2010/main" val="2694757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259975" y="2403023"/>
            <a:ext cx="11757853" cy="4259034"/>
          </a:xfrm>
        </p:spPr>
        <p:txBody>
          <a:bodyPr vert="horz" lIns="91440" tIns="45720" rIns="91440" bIns="45720" rtlCol="0" anchor="t">
            <a:normAutofit fontScale="92500"/>
          </a:bodyPr>
          <a:lstStyle/>
          <a:p>
            <a:pPr marL="0" marR="0" lvl="0" indent="0">
              <a:lnSpc>
                <a:spcPct val="115000"/>
              </a:lnSpc>
              <a:spcBef>
                <a:spcPts val="0"/>
              </a:spcBef>
              <a:spcAft>
                <a:spcPts val="0"/>
              </a:spcAft>
              <a:buNone/>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HUD-92322-OHF Intercreditor Agreement</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rPr>
              <a:t>Agreement between FHA Lender and Accounts Receivable Lender which governs the financing relationships with the Borrower.  Used when the Borrower enters into an A/R financing loan.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Changes were made to the sections of the agreement as follows:</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1.14 definition for "Facility" changed to reference 24 CFR 242.1.</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Section 1.15 includes "Pledged Affiliates" as defined in HUD's </a:t>
            </a:r>
            <a:r>
              <a:rPr lang="en-US">
                <a:solidFill>
                  <a:srgbClr val="000000"/>
                </a:solidFill>
                <a:latin typeface="Times New Roman"/>
                <a:ea typeface="Times New Roman" panose="02020603050405020304" pitchFamily="18" charset="0"/>
                <a:cs typeface="Times New Roman"/>
              </a:rPr>
              <a:t>Regulatory Agreement and other loan documents as applicable</a:t>
            </a:r>
            <a:r>
              <a:rPr lang="en-US">
                <a:solidFill>
                  <a:srgbClr val="000000"/>
                </a:solidFill>
                <a:effectLst/>
                <a:latin typeface="Times New Roman"/>
                <a:ea typeface="Times New Roman" panose="02020603050405020304" pitchFamily="18" charset="0"/>
                <a:cs typeface="Times New Roman"/>
              </a:rPr>
              <a:t>.</a:t>
            </a:r>
            <a:endParaRPr lang="en-US">
              <a:effectLst/>
              <a:latin typeface="Times New Roman"/>
              <a:ea typeface="Times New Roman" panose="02020603050405020304" pitchFamily="18" charset="0"/>
              <a:cs typeface="Times New Roman"/>
            </a:endParaRPr>
          </a:p>
          <a:p>
            <a:pPr marL="742950" marR="0" lvl="1" indent="-285750">
              <a:lnSpc>
                <a:spcPct val="115000"/>
              </a:lnSpc>
              <a:spcBef>
                <a:spcPts val="0"/>
              </a:spcBef>
              <a:spcAft>
                <a:spcPts val="0"/>
              </a:spcAft>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2.3(e) replaces "operator or receiver" with "entity" as Operator is typically used in 232.</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2.7(f)(iii) removed because this subsection references the Section 232 Operator Regulatory Agreement.</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833DB3ED-0D89-DD74-E39E-0C58CDEC5FB9}"/>
              </a:ext>
            </a:extLst>
          </p:cNvPr>
          <p:cNvSpPr>
            <a:spLocks noGrp="1"/>
          </p:cNvSpPr>
          <p:nvPr>
            <p:ph type="sldNum" sz="quarter" idx="12"/>
          </p:nvPr>
        </p:nvSpPr>
        <p:spPr/>
        <p:txBody>
          <a:bodyPr/>
          <a:lstStyle/>
          <a:p>
            <a:fld id="{6BD2E9CB-2D77-5E49-92D1-E816ADA9A0D4}" type="slidenum">
              <a:rPr lang="en-US" smtClean="0"/>
              <a:t>26</a:t>
            </a:fld>
            <a:endParaRPr lang="en-US"/>
          </a:p>
        </p:txBody>
      </p:sp>
    </p:spTree>
    <p:extLst>
      <p:ext uri="{BB962C8B-B14F-4D97-AF65-F5344CB8AC3E}">
        <p14:creationId xmlns:p14="http://schemas.microsoft.com/office/powerpoint/2010/main" val="3347787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259975" y="2403023"/>
            <a:ext cx="11757853" cy="4259034"/>
          </a:xfrm>
        </p:spPr>
        <p:txBody>
          <a:bodyPr>
            <a:normAutofit/>
          </a:bodyPr>
          <a:lstStyle/>
          <a:p>
            <a:pPr marL="0" marR="0" lvl="0" indent="0">
              <a:lnSpc>
                <a:spcPct val="115000"/>
              </a:lnSpc>
              <a:spcBef>
                <a:spcPts val="0"/>
              </a:spcBef>
              <a:spcAft>
                <a:spcPts val="0"/>
              </a:spcAft>
              <a:buNone/>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HUD-92322-OHF Intercreditor Agreement</a:t>
            </a:r>
            <a:r>
              <a:rPr lang="en-US" sz="2400" u="sng">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cont</a:t>
            </a:r>
            <a:r>
              <a:rPr lang="en-US" sz="2400" u="sng">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Changes were made to the sections of the agreement as follows:</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3.4(c) clarified what costs are due under current mortgage costs.</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3.6(c) added language that "notwithstanding any contrary provision contained in the AR Loan Documents, a default under the FHA Loan Documents shall not constitute a default under the AR Loan Documents if no other default occurred under the AR Loan Documents".</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4.1 changed "</a:t>
            </a:r>
            <a:r>
              <a:rPr lang="en-US"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donee</a:t>
            </a: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"assignee".  </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833DB3ED-0D89-DD74-E39E-0C58CDEC5FB9}"/>
              </a:ext>
            </a:extLst>
          </p:cNvPr>
          <p:cNvSpPr>
            <a:spLocks noGrp="1"/>
          </p:cNvSpPr>
          <p:nvPr>
            <p:ph type="sldNum" sz="quarter" idx="12"/>
          </p:nvPr>
        </p:nvSpPr>
        <p:spPr/>
        <p:txBody>
          <a:bodyPr/>
          <a:lstStyle/>
          <a:p>
            <a:fld id="{6BD2E9CB-2D77-5E49-92D1-E816ADA9A0D4}" type="slidenum">
              <a:rPr lang="en-US" smtClean="0"/>
              <a:t>27</a:t>
            </a:fld>
            <a:endParaRPr lang="en-US"/>
          </a:p>
        </p:txBody>
      </p:sp>
    </p:spTree>
    <p:extLst>
      <p:ext uri="{BB962C8B-B14F-4D97-AF65-F5344CB8AC3E}">
        <p14:creationId xmlns:p14="http://schemas.microsoft.com/office/powerpoint/2010/main" val="3872180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3459" y="2313739"/>
            <a:ext cx="11915430" cy="4406231"/>
          </a:xfrm>
        </p:spPr>
        <p:txBody>
          <a:bodyPr vert="horz" lIns="91440" tIns="45720" rIns="91440" bIns="45720" rtlCol="0" anchor="t">
            <a:noAutofit/>
          </a:bodyPr>
          <a:lstStyle/>
          <a:p>
            <a:pPr marL="0" indent="0">
              <a:lnSpc>
                <a:spcPct val="115000"/>
              </a:lnSpc>
              <a:spcBef>
                <a:spcPts val="0"/>
              </a:spcBef>
              <a:buNone/>
            </a:pPr>
            <a:r>
              <a:rPr lang="en-US" u="sng">
                <a:solidFill>
                  <a:srgbClr val="000000"/>
                </a:solidFill>
                <a:effectLst/>
                <a:latin typeface="Times New Roman"/>
                <a:ea typeface="Times New Roman" panose="02020603050405020304" pitchFamily="18" charset="0"/>
                <a:cs typeface="Times New Roman"/>
              </a:rPr>
              <a:t>HUD-92422-OHF Financial and Statistical Data for HUD Reporting</a:t>
            </a:r>
            <a:r>
              <a:rPr lang="en-US">
                <a:solidFill>
                  <a:srgbClr val="000000"/>
                </a:solidFill>
                <a:effectLst/>
                <a:latin typeface="Times New Roman"/>
                <a:ea typeface="Times New Roman" panose="02020603050405020304" pitchFamily="18" charset="0"/>
                <a:cs typeface="Times New Roman"/>
              </a:rPr>
              <a:t>. </a:t>
            </a:r>
            <a:r>
              <a:rPr lang="en-US">
                <a:effectLst/>
                <a:latin typeface="Times New Roman"/>
                <a:ea typeface="Times New Roman" panose="02020603050405020304" pitchFamily="18" charset="0"/>
                <a:cs typeface="Times New Roman"/>
              </a:rPr>
              <a:t>Request for financial and statistical data for HUD reporting requirements. </a:t>
            </a:r>
            <a:r>
              <a:rPr lang="en-US">
                <a:latin typeface="Times New Roman"/>
                <a:ea typeface="Times New Roman" panose="02020603050405020304" pitchFamily="18" charset="0"/>
                <a:cs typeface="Times New Roman"/>
              </a:rPr>
              <a:t> </a:t>
            </a:r>
          </a:p>
          <a:p>
            <a:pPr marL="457200" indent="-457200">
              <a:lnSpc>
                <a:spcPct val="114999"/>
              </a:lnSpc>
              <a:spcBef>
                <a:spcPts val="0"/>
              </a:spcBef>
            </a:pPr>
            <a:r>
              <a:rPr lang="en-US" sz="2400">
                <a:solidFill>
                  <a:srgbClr val="000000"/>
                </a:solidFill>
                <a:latin typeface="Times New Roman"/>
                <a:cs typeface="Times New Roman"/>
              </a:rPr>
              <a:t>Submitted by Borrower throughout the life of the loan either Quarterly or Monthly on the Mortgaged Entity only.</a:t>
            </a:r>
            <a:endParaRPr lang="en-US" sz="2400">
              <a:latin typeface="Times New Roman"/>
              <a:cs typeface="Times New Roman"/>
            </a:endParaRPr>
          </a:p>
          <a:p>
            <a:pPr marL="914400" lvl="1" indent="-342900">
              <a:lnSpc>
                <a:spcPct val="114999"/>
              </a:lnSpc>
              <a:spcBef>
                <a:spcPts val="0"/>
              </a:spcBef>
            </a:pPr>
            <a:r>
              <a:rPr lang="en-US">
                <a:latin typeface="Times New Roman"/>
                <a:ea typeface="Calibri"/>
                <a:cs typeface="Times New Roman"/>
              </a:rPr>
              <a:t>Quarterly statements to be submitted 40 days after quarter end.  </a:t>
            </a:r>
            <a:endParaRPr lang="en-US">
              <a:latin typeface="Times New Roman" panose="02020603050405020304" pitchFamily="18" charset="0"/>
              <a:ea typeface="Calibri"/>
              <a:cs typeface="Times New Roman" panose="02020603050405020304" pitchFamily="18" charset="0"/>
            </a:endParaRPr>
          </a:p>
          <a:p>
            <a:pPr marL="914400" lvl="1" indent="-342900">
              <a:lnSpc>
                <a:spcPct val="114999"/>
              </a:lnSpc>
              <a:spcBef>
                <a:spcPts val="0"/>
              </a:spcBef>
            </a:pPr>
            <a:r>
              <a:rPr lang="en-US">
                <a:latin typeface="Times New Roman"/>
                <a:ea typeface="Calibri"/>
                <a:cs typeface="Times New Roman"/>
              </a:rPr>
              <a:t>Monthly statements are to be submitted 40 days after month end until final endorsement or as requested by HUD.</a:t>
            </a:r>
            <a:endParaRPr lang="en-US">
              <a:latin typeface="Times New Roman"/>
              <a:cs typeface="Times New Roman"/>
            </a:endParaRPr>
          </a:p>
        </p:txBody>
      </p:sp>
      <p:sp>
        <p:nvSpPr>
          <p:cNvPr id="4" name="Slide Number Placeholder 3">
            <a:extLst>
              <a:ext uri="{FF2B5EF4-FFF2-40B4-BE49-F238E27FC236}">
                <a16:creationId xmlns:a16="http://schemas.microsoft.com/office/drawing/2014/main" id="{91A81C89-15D8-FEA6-80C1-0C6868D80C1C}"/>
              </a:ext>
            </a:extLst>
          </p:cNvPr>
          <p:cNvSpPr>
            <a:spLocks noGrp="1"/>
          </p:cNvSpPr>
          <p:nvPr>
            <p:ph type="sldNum" sz="quarter" idx="12"/>
          </p:nvPr>
        </p:nvSpPr>
        <p:spPr/>
        <p:txBody>
          <a:bodyPr/>
          <a:lstStyle/>
          <a:p>
            <a:fld id="{6BD2E9CB-2D77-5E49-92D1-E816ADA9A0D4}" type="slidenum">
              <a:rPr lang="en-US" smtClean="0"/>
              <a:t>28</a:t>
            </a:fld>
            <a:endParaRPr lang="en-US"/>
          </a:p>
        </p:txBody>
      </p:sp>
    </p:spTree>
    <p:extLst>
      <p:ext uri="{BB962C8B-B14F-4D97-AF65-F5344CB8AC3E}">
        <p14:creationId xmlns:p14="http://schemas.microsoft.com/office/powerpoint/2010/main" val="701630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56699" y="2424029"/>
            <a:ext cx="11875325" cy="4295941"/>
          </a:xfrm>
        </p:spPr>
        <p:txBody>
          <a:bodyPr vert="horz" lIns="91440" tIns="45720" rIns="91440" bIns="45720" rtlCol="0" anchor="t">
            <a:noAutofit/>
          </a:bodyPr>
          <a:lstStyle/>
          <a:p>
            <a:pPr marL="0" indent="0">
              <a:lnSpc>
                <a:spcPct val="115000"/>
              </a:lnSpc>
              <a:spcBef>
                <a:spcPts val="0"/>
              </a:spcBef>
              <a:buNone/>
            </a:pPr>
            <a:r>
              <a:rPr lang="en-US" u="sng">
                <a:solidFill>
                  <a:srgbClr val="000000"/>
                </a:solidFill>
                <a:effectLst/>
                <a:latin typeface="Times New Roman"/>
                <a:ea typeface="Times New Roman" panose="02020603050405020304" pitchFamily="18" charset="0"/>
                <a:cs typeface="Times New Roman"/>
              </a:rPr>
              <a:t>HUD-92422-OHF Financial and Statistical Data for HUD Reporting</a:t>
            </a:r>
            <a:r>
              <a:rPr lang="en-US">
                <a:solidFill>
                  <a:srgbClr val="000000"/>
                </a:solidFill>
                <a:effectLst/>
                <a:latin typeface="Times New Roman"/>
                <a:ea typeface="Times New Roman" panose="02020603050405020304" pitchFamily="18" charset="0"/>
                <a:cs typeface="Times New Roman"/>
              </a:rPr>
              <a:t>. </a:t>
            </a:r>
            <a:r>
              <a:rPr lang="en-US">
                <a:effectLst/>
                <a:latin typeface="Times New Roman"/>
                <a:ea typeface="Times New Roman" panose="02020603050405020304" pitchFamily="18" charset="0"/>
                <a:cs typeface="Times New Roman"/>
              </a:rPr>
              <a:t>Request for financial and statistical data for HUD reporting requirements</a:t>
            </a:r>
            <a:r>
              <a:rPr lang="en-US">
                <a:latin typeface="Times New Roman"/>
                <a:ea typeface="Times New Roman" panose="02020603050405020304" pitchFamily="18" charset="0"/>
                <a:cs typeface="Times New Roman"/>
              </a:rPr>
              <a:t> (Continued)  </a:t>
            </a:r>
          </a:p>
          <a:p>
            <a:pPr marL="0" indent="0">
              <a:lnSpc>
                <a:spcPct val="114999"/>
              </a:lnSpc>
              <a:spcBef>
                <a:spcPts val="0"/>
              </a:spcBef>
              <a:buNone/>
            </a:pPr>
            <a:endParaRPr lang="en-US">
              <a:latin typeface="Times New Roman"/>
              <a:cs typeface="Times New Roman"/>
            </a:endParaRPr>
          </a:p>
          <a:p>
            <a:pPr marL="914400" lvl="1" indent="-342900">
              <a:lnSpc>
                <a:spcPct val="114999"/>
              </a:lnSpc>
              <a:spcBef>
                <a:spcPts val="0"/>
              </a:spcBef>
            </a:pPr>
            <a:r>
              <a:rPr lang="en-US">
                <a:latin typeface="Times New Roman"/>
                <a:ea typeface="Calibri" panose="020F0502020204030204" pitchFamily="34" charset="0"/>
                <a:cs typeface="Times New Roman"/>
              </a:rPr>
              <a:t>OHF Handbook 4615.1, HANDBOOK APPENDIX, page 17. Financial statements include a Balance Sheet, Statement of Operations, and Cash Flows for the mortgagor, and include the accounts and supplemental information listed in APPENDIX 9. Financial and statistical reports should be submitted using the template provided by HUD, which is available on OHF’s website.</a:t>
            </a:r>
          </a:p>
          <a:p>
            <a:pPr marL="914400" lvl="1" indent="-342900">
              <a:lnSpc>
                <a:spcPct val="114999"/>
              </a:lnSpc>
              <a:spcBef>
                <a:spcPts val="0"/>
              </a:spcBef>
            </a:pPr>
            <a:endParaRPr lang="en-US">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1A81C89-15D8-FEA6-80C1-0C6868D80C1C}"/>
              </a:ext>
            </a:extLst>
          </p:cNvPr>
          <p:cNvSpPr>
            <a:spLocks noGrp="1"/>
          </p:cNvSpPr>
          <p:nvPr>
            <p:ph type="sldNum" sz="quarter" idx="12"/>
          </p:nvPr>
        </p:nvSpPr>
        <p:spPr/>
        <p:txBody>
          <a:bodyPr/>
          <a:lstStyle/>
          <a:p>
            <a:fld id="{6BD2E9CB-2D77-5E49-92D1-E816ADA9A0D4}" type="slidenum">
              <a:rPr lang="en-US" smtClean="0"/>
              <a:t>29</a:t>
            </a:fld>
            <a:endParaRPr lang="en-US"/>
          </a:p>
        </p:txBody>
      </p:sp>
    </p:spTree>
    <p:extLst>
      <p:ext uri="{BB962C8B-B14F-4D97-AF65-F5344CB8AC3E}">
        <p14:creationId xmlns:p14="http://schemas.microsoft.com/office/powerpoint/2010/main" val="2724450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and OAE Document Review – Overview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519454" y="2655331"/>
            <a:ext cx="11412570" cy="3971099"/>
          </a:xfrm>
        </p:spPr>
        <p:txBody>
          <a:bodyPr vert="horz" lIns="91440" tIns="45720" rIns="91440" bIns="45720" rtlCol="0" anchor="t">
            <a:normAutofit lnSpcReduction="10000"/>
          </a:bodyPr>
          <a:lstStyle/>
          <a:p>
            <a:r>
              <a:rPr lang="en-US" sz="2600">
                <a:solidFill>
                  <a:srgbClr val="000000"/>
                </a:solidFill>
                <a:latin typeface="Times New Roman"/>
                <a:ea typeface="Times New Roman" panose="02020603050405020304" pitchFamily="18" charset="0"/>
                <a:cs typeface="Times New Roman"/>
              </a:rPr>
              <a:t>The information in the forms is </a:t>
            </a:r>
            <a:r>
              <a:rPr lang="en-US" sz="2600">
                <a:solidFill>
                  <a:srgbClr val="000000"/>
                </a:solidFill>
                <a:effectLst/>
                <a:latin typeface="Times New Roman"/>
                <a:ea typeface="Times New Roman" panose="02020603050405020304" pitchFamily="18" charset="0"/>
                <a:cs typeface="Times New Roman"/>
              </a:rPr>
              <a:t>used by the Office of Hospital Facilities (OHF) and Office of Architecture and Engineering (OAE) within FHA’s Office of Healthcare Programs (OHP).</a:t>
            </a:r>
          </a:p>
          <a:p>
            <a:r>
              <a:rPr lang="en-US" sz="2600">
                <a:solidFill>
                  <a:srgbClr val="000000"/>
                </a:solidFill>
                <a:effectLst/>
                <a:latin typeface="Times New Roman"/>
                <a:ea typeface="Times New Roman" panose="02020603050405020304" pitchFamily="18" charset="0"/>
                <a:cs typeface="Times New Roman"/>
              </a:rPr>
              <a:t>The </a:t>
            </a:r>
            <a:r>
              <a:rPr lang="en-US" sz="2600">
                <a:solidFill>
                  <a:srgbClr val="000000"/>
                </a:solidFill>
                <a:latin typeface="Times New Roman"/>
                <a:ea typeface="Times New Roman" panose="02020603050405020304" pitchFamily="18" charset="0"/>
                <a:cs typeface="Times New Roman"/>
              </a:rPr>
              <a:t>forms are available on </a:t>
            </a:r>
            <a:r>
              <a:rPr lang="en-US" sz="2600" err="1">
                <a:solidFill>
                  <a:srgbClr val="000000"/>
                </a:solidFill>
                <a:effectLst/>
                <a:latin typeface="Times New Roman"/>
                <a:ea typeface="Times New Roman" panose="02020603050405020304" pitchFamily="18" charset="0"/>
                <a:cs typeface="Times New Roman"/>
              </a:rPr>
              <a:t>HUDClips</a:t>
            </a:r>
            <a:r>
              <a:rPr lang="en-US" sz="2600">
                <a:solidFill>
                  <a:srgbClr val="000000"/>
                </a:solidFill>
                <a:latin typeface="Times New Roman"/>
                <a:ea typeface="Times New Roman" panose="02020603050405020304" pitchFamily="18" charset="0"/>
                <a:cs typeface="Times New Roman"/>
              </a:rPr>
              <a:t> </a:t>
            </a:r>
            <a:r>
              <a:rPr lang="en-US" sz="2600">
                <a:solidFill>
                  <a:srgbClr val="000000"/>
                </a:solidFill>
                <a:ea typeface="+mn-lt"/>
                <a:cs typeface="+mn-lt"/>
                <a:hlinkClick r:id="rId4"/>
              </a:rPr>
              <a:t>https://www.hud.gov/federal_housing_administration/healthcare_facilities/section_242/additional_resources/242_docs</a:t>
            </a:r>
            <a:r>
              <a:rPr lang="en-US" sz="2600">
                <a:solidFill>
                  <a:srgbClr val="000000"/>
                </a:solidFill>
                <a:latin typeface="Calibri"/>
                <a:ea typeface="Times New Roman" panose="02020603050405020304" pitchFamily="18" charset="0"/>
                <a:cs typeface="Calibri"/>
              </a:rPr>
              <a:t> ,</a:t>
            </a:r>
            <a:r>
              <a:rPr lang="en-US" sz="2600">
                <a:solidFill>
                  <a:srgbClr val="000000"/>
                </a:solidFill>
                <a:latin typeface="Times New Roman"/>
                <a:ea typeface="Times New Roman" panose="02020603050405020304" pitchFamily="18" charset="0"/>
                <a:cs typeface="Times New Roman"/>
              </a:rPr>
              <a:t> as well as the Section 242</a:t>
            </a:r>
            <a:r>
              <a:rPr lang="en-US" sz="2600">
                <a:solidFill>
                  <a:srgbClr val="000000"/>
                </a:solidFill>
                <a:effectLst/>
                <a:latin typeface="Times New Roman"/>
                <a:ea typeface="Times New Roman" panose="02020603050405020304" pitchFamily="18" charset="0"/>
                <a:cs typeface="Times New Roman"/>
              </a:rPr>
              <a:t> website</a:t>
            </a:r>
            <a:r>
              <a:rPr lang="en-US" sz="2600">
                <a:solidFill>
                  <a:srgbClr val="000000"/>
                </a:solidFill>
                <a:latin typeface="Times New Roman"/>
                <a:ea typeface="Times New Roman" panose="02020603050405020304" pitchFamily="18" charset="0"/>
                <a:cs typeface="Times New Roman"/>
              </a:rPr>
              <a:t> </a:t>
            </a:r>
            <a:r>
              <a:rPr lang="en-US" sz="2600">
                <a:solidFill>
                  <a:srgbClr val="000000"/>
                </a:solidFill>
                <a:ea typeface="+mn-lt"/>
                <a:cs typeface="+mn-lt"/>
                <a:hlinkClick r:id="rId5"/>
              </a:rPr>
              <a:t>https://www.hud.gov/federal_housing_administration/healthcare_facilities/section_242/home_242</a:t>
            </a:r>
            <a:r>
              <a:rPr lang="en-US" sz="2600">
                <a:solidFill>
                  <a:srgbClr val="000000"/>
                </a:solidFill>
                <a:latin typeface="Calibri"/>
                <a:ea typeface="+mn-lt"/>
                <a:cs typeface="Calibri"/>
              </a:rPr>
              <a:t> </a:t>
            </a:r>
            <a:r>
              <a:rPr lang="en-US" sz="2600">
                <a:solidFill>
                  <a:srgbClr val="000000"/>
                </a:solidFill>
                <a:latin typeface="Times New Roman"/>
                <a:ea typeface="Times New Roman" panose="02020603050405020304" pitchFamily="18" charset="0"/>
                <a:cs typeface="Times New Roman"/>
              </a:rPr>
              <a:t>.  The forms are </a:t>
            </a:r>
            <a:r>
              <a:rPr lang="en-US" sz="2600">
                <a:solidFill>
                  <a:srgbClr val="000000"/>
                </a:solidFill>
                <a:effectLst/>
                <a:latin typeface="Times New Roman"/>
                <a:ea typeface="Times New Roman" panose="02020603050405020304" pitchFamily="18" charset="0"/>
                <a:cs typeface="Times New Roman"/>
              </a:rPr>
              <a:t>Microsoft Word or</a:t>
            </a:r>
            <a:r>
              <a:rPr lang="en-US" sz="2600">
                <a:solidFill>
                  <a:srgbClr val="000000"/>
                </a:solidFill>
                <a:latin typeface="Times New Roman"/>
                <a:ea typeface="Times New Roman" panose="02020603050405020304" pitchFamily="18" charset="0"/>
                <a:cs typeface="Times New Roman"/>
              </a:rPr>
              <a:t> Excel-based</a:t>
            </a:r>
            <a:r>
              <a:rPr lang="en-US" sz="2600">
                <a:solidFill>
                  <a:srgbClr val="000000"/>
                </a:solidFill>
                <a:effectLst/>
                <a:latin typeface="Times New Roman"/>
                <a:ea typeface="Times New Roman" panose="02020603050405020304" pitchFamily="18" charset="0"/>
                <a:cs typeface="Times New Roman"/>
              </a:rPr>
              <a:t>.</a:t>
            </a:r>
          </a:p>
          <a:p>
            <a:r>
              <a:rPr lang="en-US" sz="2600">
                <a:solidFill>
                  <a:srgbClr val="000000"/>
                </a:solidFill>
                <a:effectLst/>
                <a:latin typeface="Times New Roman"/>
                <a:ea typeface="Times New Roman" panose="02020603050405020304" pitchFamily="18" charset="0"/>
                <a:cs typeface="Times New Roman"/>
              </a:rPr>
              <a:t>This collection replaced the </a:t>
            </a:r>
            <a:r>
              <a:rPr lang="en-US" sz="2600">
                <a:solidFill>
                  <a:srgbClr val="000000"/>
                </a:solidFill>
                <a:latin typeface="Times New Roman"/>
                <a:ea typeface="Times New Roman" panose="02020603050405020304" pitchFamily="18" charset="0"/>
                <a:cs typeface="Times New Roman"/>
              </a:rPr>
              <a:t>previous collection</a:t>
            </a:r>
            <a:r>
              <a:rPr lang="en-US" sz="2600">
                <a:solidFill>
                  <a:srgbClr val="000000"/>
                </a:solidFill>
                <a:effectLst/>
                <a:latin typeface="Times New Roman"/>
                <a:ea typeface="Times New Roman" panose="02020603050405020304" pitchFamily="18" charset="0"/>
                <a:cs typeface="Times New Roman"/>
              </a:rPr>
              <a:t> that </a:t>
            </a:r>
            <a:r>
              <a:rPr lang="en-US" sz="2600">
                <a:solidFill>
                  <a:srgbClr val="000000"/>
                </a:solidFill>
                <a:latin typeface="Times New Roman"/>
                <a:ea typeface="Times New Roman" panose="02020603050405020304" pitchFamily="18" charset="0"/>
                <a:cs typeface="Times New Roman"/>
              </a:rPr>
              <a:t>expired on November 30, 2022.  The documents are effective </a:t>
            </a:r>
            <a:r>
              <a:rPr lang="en-US" sz="2600">
                <a:solidFill>
                  <a:srgbClr val="000000"/>
                </a:solidFill>
                <a:effectLst/>
                <a:latin typeface="Times New Roman"/>
                <a:ea typeface="Times New Roman" panose="02020603050405020304" pitchFamily="18" charset="0"/>
                <a:cs typeface="Times New Roman"/>
              </a:rPr>
              <a:t>with an expiration date of</a:t>
            </a:r>
            <a:r>
              <a:rPr lang="en-US" sz="2600" b="1">
                <a:solidFill>
                  <a:srgbClr val="000000"/>
                </a:solidFill>
                <a:latin typeface="Times New Roman"/>
                <a:ea typeface="Times New Roman" panose="02020603050405020304" pitchFamily="18" charset="0"/>
                <a:cs typeface="Times New Roman"/>
              </a:rPr>
              <a:t> April 30, 2026.  </a:t>
            </a:r>
            <a:endParaRPr lang="en-US" sz="2600" b="1">
              <a:highlight>
                <a:srgbClr val="FFFF00"/>
              </a:highlight>
              <a:latin typeface="Times New Roman"/>
              <a:cs typeface="Times New Roman"/>
            </a:endParaRPr>
          </a:p>
          <a:p>
            <a:pPr lvl="1"/>
            <a:endParaRPr lang="en-US"/>
          </a:p>
        </p:txBody>
      </p:sp>
      <p:sp>
        <p:nvSpPr>
          <p:cNvPr id="4" name="Slide Number Placeholder 3">
            <a:extLst>
              <a:ext uri="{FF2B5EF4-FFF2-40B4-BE49-F238E27FC236}">
                <a16:creationId xmlns:a16="http://schemas.microsoft.com/office/drawing/2014/main" id="{F6491500-EA22-3849-CF18-13CD6364E72D}"/>
              </a:ext>
            </a:extLst>
          </p:cNvPr>
          <p:cNvSpPr>
            <a:spLocks noGrp="1"/>
          </p:cNvSpPr>
          <p:nvPr>
            <p:ph type="sldNum" sz="quarter" idx="12"/>
          </p:nvPr>
        </p:nvSpPr>
        <p:spPr>
          <a:xfrm>
            <a:off x="8556171" y="6497864"/>
            <a:ext cx="2743200" cy="365125"/>
          </a:xfrm>
        </p:spPr>
        <p:txBody>
          <a:bodyPr/>
          <a:lstStyle/>
          <a:p>
            <a:fld id="{6BD2E9CB-2D77-5E49-92D1-E816ADA9A0D4}" type="slidenum">
              <a:rPr lang="en-US" smtClean="0"/>
              <a:t>3</a:t>
            </a:fld>
            <a:endParaRPr lang="en-US"/>
          </a:p>
        </p:txBody>
      </p:sp>
    </p:spTree>
    <p:extLst>
      <p:ext uri="{BB962C8B-B14F-4D97-AF65-F5344CB8AC3E}">
        <p14:creationId xmlns:p14="http://schemas.microsoft.com/office/powerpoint/2010/main" val="3548658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56699" y="2286000"/>
            <a:ext cx="11875325" cy="4295941"/>
          </a:xfrm>
        </p:spPr>
        <p:txBody>
          <a:bodyPr vert="horz" lIns="91440" tIns="45720" rIns="91440" bIns="45720" rtlCol="0" anchor="t">
            <a:noAutofit/>
          </a:bodyPr>
          <a:lstStyle/>
          <a:p>
            <a:pPr marL="0" indent="0">
              <a:lnSpc>
                <a:spcPct val="115000"/>
              </a:lnSpc>
              <a:spcBef>
                <a:spcPts val="0"/>
              </a:spcBef>
              <a:buNone/>
            </a:pPr>
            <a:r>
              <a:rPr lang="en-US" sz="2100" u="sng">
                <a:solidFill>
                  <a:srgbClr val="000000"/>
                </a:solidFill>
                <a:effectLst/>
                <a:latin typeface="Times New Roman"/>
                <a:ea typeface="Times New Roman" panose="02020603050405020304" pitchFamily="18" charset="0"/>
                <a:cs typeface="Times New Roman"/>
              </a:rPr>
              <a:t>HUD-92422-OHF Financial and Statistical Data for HUD Reporting</a:t>
            </a:r>
            <a:r>
              <a:rPr lang="en-US" sz="2100">
                <a:solidFill>
                  <a:srgbClr val="000000"/>
                </a:solidFill>
                <a:latin typeface="Times New Roman"/>
                <a:ea typeface="Times New Roman" panose="02020603050405020304" pitchFamily="18" charset="0"/>
                <a:cs typeface="Times New Roman"/>
              </a:rPr>
              <a:t> </a:t>
            </a:r>
            <a:endParaRPr lang="en-US" sz="2100">
              <a:solidFill>
                <a:srgbClr val="000000"/>
              </a:solidFill>
              <a:effectLst/>
              <a:latin typeface="Times New Roman"/>
              <a:ea typeface="Times New Roman" panose="02020603050405020304" pitchFamily="18" charset="0"/>
              <a:cs typeface="Times New Roman" panose="02020603050405020304" pitchFamily="18" charset="0"/>
            </a:endParaRPr>
          </a:p>
          <a:p>
            <a:pPr marL="463550" lvl="1" indent="-285750">
              <a:spcBef>
                <a:spcPts val="0"/>
              </a:spcBef>
              <a:buFont typeface="Courier New" panose="02070309020205020404" pitchFamily="49" charset="0"/>
              <a:buChar char="o"/>
            </a:pPr>
            <a:r>
              <a:rPr lang="en-US" sz="2100">
                <a:latin typeface="Times New Roman"/>
                <a:cs typeface="Times New Roman"/>
              </a:rPr>
              <a:t>A breakout of related party receivables, related party payables and the MRF trust account balance </a:t>
            </a:r>
          </a:p>
          <a:p>
            <a:pPr marL="463550" lvl="1" indent="-285750">
              <a:spcBef>
                <a:spcPts val="0"/>
              </a:spcBef>
              <a:buFont typeface="Courier New" panose="02070309020205020404" pitchFamily="49" charset="0"/>
              <a:buChar char="o"/>
            </a:pPr>
            <a:r>
              <a:rPr lang="en-US" sz="2100">
                <a:effectLst/>
                <a:latin typeface="Times New Roman"/>
                <a:ea typeface="Times New Roman" panose="02020603050405020304" pitchFamily="18" charset="0"/>
                <a:cs typeface="Times New Roman"/>
              </a:rPr>
              <a:t>Credit Line Usage for borrowers that maintain a line of credit including security type, credit commitment amount and current balance</a:t>
            </a:r>
            <a:endParaRPr lang="en-US" sz="2100">
              <a:effectLst/>
              <a:latin typeface="Times New Roman"/>
              <a:ea typeface="Calibri" panose="020F0502020204030204" pitchFamily="34" charset="0"/>
              <a:cs typeface="Times New Roman"/>
            </a:endParaRPr>
          </a:p>
          <a:p>
            <a:pPr marL="463550" marR="0" lvl="1" indent="-285750">
              <a:spcBef>
                <a:spcPts val="0"/>
              </a:spcBef>
              <a:spcAft>
                <a:spcPts val="0"/>
              </a:spcAft>
              <a:buFont typeface="Courier New" panose="02070309020205020404" pitchFamily="49" charset="0"/>
              <a:buChar char="o"/>
            </a:pPr>
            <a:r>
              <a:rPr lang="en-US" sz="2100">
                <a:effectLst/>
                <a:latin typeface="Times New Roman" panose="02020603050405020304" pitchFamily="18" charset="0"/>
                <a:ea typeface="Times New Roman" panose="02020603050405020304" pitchFamily="18" charset="0"/>
                <a:cs typeface="Times New Roman" panose="02020603050405020304" pitchFamily="18" charset="0"/>
              </a:rPr>
              <a:t>Distribution of Assets:  disclosure of distributions of assets (typically cash) as defined by the Regulatory Agreement.</a:t>
            </a:r>
            <a:endParaRPr lang="en-US" sz="2100">
              <a:effectLst/>
              <a:latin typeface="Times New Roman" panose="02020603050405020304" pitchFamily="18" charset="0"/>
              <a:ea typeface="Calibri" panose="020F0502020204030204" pitchFamily="34" charset="0"/>
              <a:cs typeface="Times New Roman" panose="02020603050405020304" pitchFamily="18" charset="0"/>
            </a:endParaRPr>
          </a:p>
          <a:p>
            <a:pPr marL="463550" marR="0" lvl="1" indent="-285750">
              <a:spcBef>
                <a:spcPts val="0"/>
              </a:spcBef>
              <a:spcAft>
                <a:spcPts val="0"/>
              </a:spcAft>
              <a:buFont typeface="Courier New" panose="02070309020205020404" pitchFamily="49" charset="0"/>
              <a:buChar char="o"/>
            </a:pPr>
            <a:r>
              <a:rPr lang="en-US" sz="2100">
                <a:effectLst/>
                <a:latin typeface="Times New Roman"/>
                <a:ea typeface="Times New Roman" panose="02020603050405020304" pitchFamily="18" charset="0"/>
                <a:cs typeface="Times New Roman"/>
              </a:rPr>
              <a:t>Recurring County or Local supporting including millage-based payment, recurring payments in support of certain programs, etc.</a:t>
            </a:r>
            <a:endParaRPr lang="en-US" sz="2100">
              <a:effectLst/>
              <a:latin typeface="Times New Roman"/>
              <a:ea typeface="Calibri" panose="020F0502020204030204" pitchFamily="34" charset="0"/>
              <a:cs typeface="Times New Roman"/>
            </a:endParaRPr>
          </a:p>
          <a:p>
            <a:pPr marL="463550" marR="0" lvl="1" indent="-285750">
              <a:spcBef>
                <a:spcPts val="0"/>
              </a:spcBef>
              <a:spcAft>
                <a:spcPts val="0"/>
              </a:spcAft>
              <a:buFont typeface="Courier New" panose="02070309020205020404" pitchFamily="49" charset="0"/>
              <a:buChar char="o"/>
            </a:pPr>
            <a:r>
              <a:rPr lang="en-US" sz="2100">
                <a:effectLst/>
                <a:latin typeface="Times New Roman"/>
                <a:ea typeface="Times New Roman" panose="02020603050405020304" pitchFamily="18" charset="0"/>
                <a:cs typeface="Times New Roman"/>
              </a:rPr>
              <a:t>For Net Inpatient Revenue, clarified that Medicare and Medicaid include Managed Care</a:t>
            </a:r>
            <a:endParaRPr lang="en-US" sz="2100">
              <a:effectLst/>
              <a:latin typeface="Times New Roman"/>
              <a:ea typeface="Calibri" panose="020F0502020204030204" pitchFamily="34" charset="0"/>
              <a:cs typeface="Times New Roman"/>
            </a:endParaRPr>
          </a:p>
          <a:p>
            <a:pPr marL="463550" marR="0" lvl="1" indent="-285750">
              <a:spcBef>
                <a:spcPts val="0"/>
              </a:spcBef>
              <a:spcAft>
                <a:spcPts val="0"/>
              </a:spcAft>
              <a:buFont typeface="Courier New" panose="02070309020205020404" pitchFamily="49" charset="0"/>
              <a:buChar char="o"/>
            </a:pPr>
            <a:r>
              <a:rPr lang="en-US" sz="2100">
                <a:effectLst/>
                <a:latin typeface="Times New Roman"/>
                <a:ea typeface="Times New Roman" panose="02020603050405020304" pitchFamily="18" charset="0"/>
                <a:cs typeface="Times New Roman"/>
              </a:rPr>
              <a:t>Acute Hospital Provider Number(s) and CMS star ratings - Enter all acute hospital CMS Certification Numbers (CCN) in Column B, and all CMS Star Ratings (if applicable) in columns C, D, E, F, for the respective quarters</a:t>
            </a:r>
            <a:endParaRPr lang="en-US" sz="2100">
              <a:effectLst/>
              <a:latin typeface="Times New Roman"/>
              <a:ea typeface="Calibri" panose="020F0502020204030204" pitchFamily="34" charset="0"/>
              <a:cs typeface="Times New Roman"/>
            </a:endParaRPr>
          </a:p>
          <a:p>
            <a:pPr marL="463550" lvl="1" indent="-285750">
              <a:spcBef>
                <a:spcPts val="0"/>
              </a:spcBef>
              <a:buFont typeface="Courier New" panose="02070309020205020404" pitchFamily="49" charset="0"/>
              <a:buChar char="o"/>
            </a:pPr>
            <a:r>
              <a:rPr lang="en-US" sz="2100">
                <a:effectLst/>
                <a:latin typeface="Times New Roman"/>
                <a:ea typeface="Times New Roman" panose="02020603050405020304" pitchFamily="18" charset="0"/>
                <a:cs typeface="Times New Roman"/>
              </a:rPr>
              <a:t>Long Term Care Facility(</a:t>
            </a:r>
            <a:r>
              <a:rPr lang="en-US" sz="2100" err="1">
                <a:effectLst/>
                <a:latin typeface="Times New Roman"/>
                <a:ea typeface="Times New Roman" panose="02020603050405020304" pitchFamily="18" charset="0"/>
                <a:cs typeface="Times New Roman"/>
              </a:rPr>
              <a:t>ies</a:t>
            </a:r>
            <a:r>
              <a:rPr lang="en-US" sz="2100">
                <a:latin typeface="Times New Roman"/>
                <a:ea typeface="Times New Roman" panose="02020603050405020304" pitchFamily="18" charset="0"/>
                <a:cs typeface="Times New Roman"/>
              </a:rPr>
              <a:t>):</a:t>
            </a:r>
            <a:r>
              <a:rPr lang="en-US" sz="2100">
                <a:effectLst/>
                <a:latin typeface="Times New Roman"/>
                <a:ea typeface="Times New Roman" panose="02020603050405020304" pitchFamily="18" charset="0"/>
                <a:cs typeface="Times New Roman"/>
              </a:rPr>
              <a:t> to be filled in if the Borrower owns, and/or has pledged a SNF, NF or ALF as security under the FHA insured mortgage</a:t>
            </a:r>
            <a:r>
              <a:rPr lang="en-US" sz="2200">
                <a:effectLst/>
                <a:latin typeface="Times New Roman"/>
                <a:ea typeface="Times New Roman" panose="02020603050405020304" pitchFamily="18" charset="0"/>
                <a:cs typeface="Times New Roman"/>
              </a:rPr>
              <a:t>. </a:t>
            </a:r>
            <a:r>
              <a:rPr lang="en-US" sz="2200">
                <a:latin typeface="Times New Roman"/>
                <a:ea typeface="Times New Roman" panose="02020603050405020304" pitchFamily="18" charset="0"/>
                <a:cs typeface="Times New Roman"/>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1A81C89-15D8-FEA6-80C1-0C6868D80C1C}"/>
              </a:ext>
            </a:extLst>
          </p:cNvPr>
          <p:cNvSpPr>
            <a:spLocks noGrp="1"/>
          </p:cNvSpPr>
          <p:nvPr>
            <p:ph type="sldNum" sz="quarter" idx="12"/>
          </p:nvPr>
        </p:nvSpPr>
        <p:spPr/>
        <p:txBody>
          <a:bodyPr/>
          <a:lstStyle/>
          <a:p>
            <a:fld id="{6BD2E9CB-2D77-5E49-92D1-E816ADA9A0D4}" type="slidenum">
              <a:rPr lang="en-US" smtClean="0"/>
              <a:t>30</a:t>
            </a:fld>
            <a:endParaRPr lang="en-US"/>
          </a:p>
        </p:txBody>
      </p:sp>
    </p:spTree>
    <p:extLst>
      <p:ext uri="{BB962C8B-B14F-4D97-AF65-F5344CB8AC3E}">
        <p14:creationId xmlns:p14="http://schemas.microsoft.com/office/powerpoint/2010/main" val="4129811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259976" y="2512196"/>
            <a:ext cx="11875325" cy="3380945"/>
          </a:xfrm>
        </p:spPr>
        <p:txBody>
          <a:bodyPr vert="horz" lIns="91440" tIns="45720" rIns="91440" bIns="45720" rtlCol="0" anchor="t">
            <a:noAutofit/>
          </a:bodyPr>
          <a:lstStyle/>
          <a:p>
            <a:pPr marL="0" indent="0">
              <a:lnSpc>
                <a:spcPct val="115000"/>
              </a:lnSpc>
              <a:spcBef>
                <a:spcPts val="0"/>
              </a:spcBef>
              <a:buNone/>
            </a:pPr>
            <a:r>
              <a:rPr lang="en-US" sz="2400" u="sng">
                <a:solidFill>
                  <a:srgbClr val="000000"/>
                </a:solidFill>
                <a:effectLst/>
                <a:latin typeface="Times New Roman"/>
                <a:ea typeface="Times New Roman" panose="02020603050405020304" pitchFamily="18" charset="0"/>
                <a:cs typeface="Times New Roman"/>
              </a:rPr>
              <a:t>HUD-92422-OHF Financial and Statistical Data for HUD Reporting</a:t>
            </a:r>
            <a:r>
              <a:rPr lang="en-US" sz="2400">
                <a:solidFill>
                  <a:srgbClr val="000000"/>
                </a:solidFill>
                <a:latin typeface="Times New Roman"/>
                <a:ea typeface="Times New Roman" panose="02020603050405020304" pitchFamily="18" charset="0"/>
                <a:cs typeface="Times New Roman"/>
              </a:rPr>
              <a:t> </a:t>
            </a:r>
            <a:endParaRPr lang="en-US" sz="2400">
              <a:solidFill>
                <a:srgbClr val="000000"/>
              </a:solidFill>
              <a:effectLst/>
              <a:latin typeface="Times New Roman"/>
              <a:ea typeface="Times New Roman" panose="02020603050405020304" pitchFamily="18" charset="0"/>
              <a:cs typeface="Times New Roman" panose="02020603050405020304" pitchFamily="18" charset="0"/>
            </a:endParaRPr>
          </a:p>
          <a:p>
            <a:pPr>
              <a:lnSpc>
                <a:spcPct val="115000"/>
              </a:lnSpc>
              <a:spcBef>
                <a:spcPts val="0"/>
              </a:spcBef>
            </a:pP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Questions - The five questions from the prior 92422’s are still there but are now expanded with examples and includes other considerations, such as previous participation requirements for new C-suite members.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p>
            <a:pPr marL="511175" lvl="1" indent="-290195">
              <a:spcBef>
                <a:spcPts val="0"/>
              </a:spcBef>
              <a:buFont typeface="Courier New" panose="02070309020205020404" pitchFamily="49" charset="0"/>
              <a:buChar char="o"/>
            </a:pPr>
            <a:r>
              <a:rPr lang="en-US" sz="2200">
                <a:effectLst/>
                <a:latin typeface="Times New Roman"/>
                <a:ea typeface="Times New Roman" panose="02020603050405020304" pitchFamily="18" charset="0"/>
                <a:cs typeface="Times New Roman"/>
              </a:rPr>
              <a:t>New question regarding notice of an investigation, action or charge by any federal, state, municipal and or other regulatory authority that could result in substantial liabilities or otherwise harm the creditworthiness of the borrower.  </a:t>
            </a:r>
            <a:r>
              <a:rPr lang="en-US">
                <a:latin typeface="Times New Roman"/>
                <a:ea typeface="Times New Roman" panose="02020603050405020304" pitchFamily="18" charset="0"/>
                <a:cs typeface="Times New Roman"/>
              </a:rPr>
              <a:t> </a:t>
            </a:r>
            <a:endParaRPr lang="en-US">
              <a:effectLst/>
              <a:latin typeface="Times New Roman"/>
              <a:ea typeface="Times New Roman" panose="02020603050405020304" pitchFamily="18" charset="0"/>
              <a:cs typeface="Times New Roman" panose="02020603050405020304" pitchFamily="18" charset="0"/>
            </a:endParaRPr>
          </a:p>
          <a:p>
            <a:pPr marL="511175" marR="0" lvl="1" indent="-290195">
              <a:spcBef>
                <a:spcPts val="0"/>
              </a:spcBef>
              <a:spcAft>
                <a:spcPts val="0"/>
              </a:spcAft>
              <a:buFont typeface="Courier New" panose="02070309020205020404" pitchFamily="49" charset="0"/>
              <a:buChar char="o"/>
            </a:pPr>
            <a:endParaRPr lang="en-US" sz="80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sz="2400">
                <a:effectLst/>
                <a:latin typeface="Times New Roman"/>
                <a:ea typeface="Times New Roman" panose="02020603050405020304" pitchFamily="18" charset="0"/>
                <a:cs typeface="Times New Roman"/>
              </a:rPr>
              <a:t>An authorized representative of the Borrower should electronically sign </a:t>
            </a:r>
            <a:r>
              <a:rPr lang="en-US" sz="2400">
                <a:latin typeface="Times New Roman"/>
                <a:ea typeface="Times New Roman" panose="02020603050405020304" pitchFamily="18" charset="0"/>
                <a:cs typeface="Times New Roman"/>
              </a:rPr>
              <a:t>and date lines</a:t>
            </a:r>
            <a:r>
              <a:rPr lang="en-US" sz="2400">
                <a:effectLst/>
                <a:latin typeface="Times New Roman"/>
                <a:ea typeface="Times New Roman" panose="02020603050405020304" pitchFamily="18" charset="0"/>
                <a:cs typeface="Times New Roman"/>
              </a:rPr>
              <a:t> 201 to 203.</a:t>
            </a:r>
            <a:endParaRPr lang="en-US" sz="2400">
              <a:latin typeface="Times New Roman"/>
              <a:cs typeface="Times New Roman"/>
            </a:endParaRPr>
          </a:p>
        </p:txBody>
      </p:sp>
      <p:sp>
        <p:nvSpPr>
          <p:cNvPr id="4" name="Slide Number Placeholder 3">
            <a:extLst>
              <a:ext uri="{FF2B5EF4-FFF2-40B4-BE49-F238E27FC236}">
                <a16:creationId xmlns:a16="http://schemas.microsoft.com/office/drawing/2014/main" id="{1717F9EB-2CC0-3017-DEE4-0CF49EA633A4}"/>
              </a:ext>
            </a:extLst>
          </p:cNvPr>
          <p:cNvSpPr>
            <a:spLocks noGrp="1"/>
          </p:cNvSpPr>
          <p:nvPr>
            <p:ph type="sldNum" sz="quarter" idx="12"/>
          </p:nvPr>
        </p:nvSpPr>
        <p:spPr/>
        <p:txBody>
          <a:bodyPr/>
          <a:lstStyle/>
          <a:p>
            <a:fld id="{6BD2E9CB-2D77-5E49-92D1-E816ADA9A0D4}" type="slidenum">
              <a:rPr lang="en-US" smtClean="0"/>
              <a:t>31</a:t>
            </a:fld>
            <a:endParaRPr lang="en-US"/>
          </a:p>
        </p:txBody>
      </p:sp>
    </p:spTree>
    <p:extLst>
      <p:ext uri="{BB962C8B-B14F-4D97-AF65-F5344CB8AC3E}">
        <p14:creationId xmlns:p14="http://schemas.microsoft.com/office/powerpoint/2010/main" val="2433083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normAutofit/>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7" y="2370024"/>
            <a:ext cx="11924108" cy="4403951"/>
          </a:xfrm>
        </p:spPr>
        <p:txBody>
          <a:bodyPr>
            <a:normAutofit fontScale="92500"/>
          </a:bodyPr>
          <a:lstStyle/>
          <a:p>
            <a:pPr marL="342900" marR="0" lvl="0" indent="-342900">
              <a:lnSpc>
                <a:spcPct val="115000"/>
              </a:lnSpc>
              <a:spcBef>
                <a:spcPts val="0"/>
              </a:spcBef>
              <a:spcAft>
                <a:spcPts val="0"/>
              </a:spcAft>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5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HUD-92466-OHF Regulatory Agreement – Borrower</a:t>
            </a:r>
            <a:r>
              <a:rPr lang="en-US"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500">
                <a:effectLst/>
                <a:latin typeface="Times New Roman" panose="02020603050405020304" pitchFamily="18" charset="0"/>
                <a:ea typeface="Times New Roman" panose="02020603050405020304" pitchFamily="18" charset="0"/>
              </a:rPr>
              <a:t>Contract between Borrower and HUD agreeing to Program Obligations required for participation in FHA's mortgage insurance programs.  Signed by Borrower and HUD at closing.  Used to monitor </a:t>
            </a:r>
            <a:r>
              <a:rPr lang="en-US" sz="2500">
                <a:latin typeface="Times New Roman" panose="02020603050405020304" pitchFamily="18" charset="0"/>
                <a:ea typeface="Times New Roman" panose="02020603050405020304" pitchFamily="18" charset="0"/>
              </a:rPr>
              <a:t>Borrower</a:t>
            </a:r>
            <a:r>
              <a:rPr lang="en-US" sz="2500">
                <a:effectLst/>
                <a:latin typeface="Times New Roman" panose="02020603050405020304" pitchFamily="18" charset="0"/>
                <a:ea typeface="Times New Roman" panose="02020603050405020304" pitchFamily="18" charset="0"/>
              </a:rPr>
              <a:t> compliance throughout the life of the loan. </a:t>
            </a:r>
            <a:r>
              <a:rPr lang="en-US" sz="2500">
                <a:effectLst/>
                <a:latin typeface="Times New Roman" panose="02020603050405020304" pitchFamily="18" charset="0"/>
                <a:ea typeface="Times New Roman" panose="02020603050405020304" pitchFamily="18" charset="0"/>
                <a:cs typeface="Times New Roman" panose="02020603050405020304" pitchFamily="18" charset="0"/>
              </a:rPr>
              <a:t>Changes were made to sections of the Regulatory Agreement as follows:</a:t>
            </a:r>
            <a:endParaRPr lang="en-US" sz="250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8(b)(ii)(1) and 8(b)(ii)(3) for Conditions to be Satisfied During and Following Construction.  Expanded the report to include “deferred work or limited rehabilitation” for consistency with terminology in this section and clarify terms for Construction or repairs.</a:t>
            </a:r>
            <a:endParaRPr lang="en-US" sz="250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10(b) for Property and Operation; Encumbrances.  Language changed to allow Borrowers to adjudicate liens, etc. in good faith with HUD’s permission.</a:t>
            </a:r>
            <a:endParaRPr lang="en-US" sz="2500">
              <a:effectLst/>
              <a:latin typeface="Calibri" panose="020F0502020204030204" pitchFamily="34" charset="0"/>
              <a:ea typeface="Times New Roman" panose="02020603050405020304" pitchFamily="18" charset="0"/>
              <a:cs typeface="Times New Roman" panose="02020603050405020304" pitchFamily="18" charset="0"/>
            </a:endParaRPr>
          </a:p>
          <a:p>
            <a:pPr lvl="1"/>
            <a:endParaRPr lang="en-US"/>
          </a:p>
        </p:txBody>
      </p:sp>
      <p:sp>
        <p:nvSpPr>
          <p:cNvPr id="4" name="Slide Number Placeholder 3">
            <a:extLst>
              <a:ext uri="{FF2B5EF4-FFF2-40B4-BE49-F238E27FC236}">
                <a16:creationId xmlns:a16="http://schemas.microsoft.com/office/drawing/2014/main" id="{205DF5C6-5A5A-14F2-0366-2649919761F3}"/>
              </a:ext>
            </a:extLst>
          </p:cNvPr>
          <p:cNvSpPr>
            <a:spLocks noGrp="1"/>
          </p:cNvSpPr>
          <p:nvPr>
            <p:ph type="sldNum" sz="quarter" idx="12"/>
          </p:nvPr>
        </p:nvSpPr>
        <p:spPr/>
        <p:txBody>
          <a:bodyPr/>
          <a:lstStyle/>
          <a:p>
            <a:fld id="{6BD2E9CB-2D77-5E49-92D1-E816ADA9A0D4}" type="slidenum">
              <a:rPr lang="en-US" smtClean="0"/>
              <a:t>32</a:t>
            </a:fld>
            <a:endParaRPr lang="en-US"/>
          </a:p>
        </p:txBody>
      </p:sp>
    </p:spTree>
    <p:extLst>
      <p:ext uri="{BB962C8B-B14F-4D97-AF65-F5344CB8AC3E}">
        <p14:creationId xmlns:p14="http://schemas.microsoft.com/office/powerpoint/2010/main" val="938553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7" y="2370024"/>
            <a:ext cx="11924108" cy="4403951"/>
          </a:xfrm>
        </p:spPr>
        <p:txBody>
          <a:bodyPr vert="horz" lIns="91440" tIns="45720" rIns="91440" bIns="45720" rtlCol="0" anchor="t">
            <a:normAutofit fontScale="92500"/>
          </a:bodyPr>
          <a:lstStyle/>
          <a:p>
            <a:pPr marL="342900"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500" u="sng">
                <a:solidFill>
                  <a:srgbClr val="000000"/>
                </a:solidFill>
                <a:effectLst/>
                <a:latin typeface="Times New Roman"/>
                <a:ea typeface="Times New Roman" panose="02020603050405020304" pitchFamily="18" charset="0"/>
                <a:cs typeface="Times New Roman"/>
              </a:rPr>
              <a:t>HUD-92466-OHF Regulatory Agreement – Borrower</a:t>
            </a:r>
            <a:endParaRPr lang="en-US" sz="2500" u="sng">
              <a:solidFill>
                <a:srgbClr val="000000"/>
              </a:solidFill>
              <a:latin typeface="Times New Roman"/>
              <a:ea typeface="Times New Roman" panose="02020603050405020304" pitchFamily="18" charset="0"/>
              <a:cs typeface="Times New Roman" panose="02020603050405020304" pitchFamily="18" charset="0"/>
            </a:endParaRPr>
          </a:p>
          <a:p>
            <a:pPr marL="800100" lvl="1" indent="-342900">
              <a:lnSpc>
                <a:spcPct val="114999"/>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Section 11(f) for Finances and Financial Records.</a:t>
            </a:r>
            <a:r>
              <a:rPr lang="en-US">
                <a:solidFill>
                  <a:srgbClr val="000000"/>
                </a:solidFill>
                <a:latin typeface="Times New Roman"/>
                <a:ea typeface="Times New Roman" panose="02020603050405020304" pitchFamily="18" charset="0"/>
                <a:cs typeface="Times New Roman"/>
              </a:rPr>
              <a:t>  </a:t>
            </a:r>
            <a:endParaRPr lang="en-US">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200150" lvl="2"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500">
                <a:solidFill>
                  <a:srgbClr val="000000"/>
                </a:solidFill>
                <a:effectLst/>
                <a:latin typeface="Times New Roman"/>
                <a:ea typeface="Times New Roman" panose="02020603050405020304" pitchFamily="18" charset="0"/>
                <a:cs typeface="Times New Roman"/>
              </a:rPr>
              <a:t>Changed “reasonable time” to “10 business days” to better define the timeline to submit the documents.</a:t>
            </a:r>
            <a:r>
              <a:rPr lang="en-US" sz="2500">
                <a:solidFill>
                  <a:srgbClr val="000000"/>
                </a:solidFill>
                <a:latin typeface="Times New Roman"/>
                <a:ea typeface="Times New Roman" panose="02020603050405020304" pitchFamily="18" charset="0"/>
                <a:cs typeface="Times New Roman"/>
              </a:rPr>
              <a:t>  </a:t>
            </a:r>
            <a:endParaRPr lang="en-US"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200150" lvl="2"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500">
                <a:solidFill>
                  <a:srgbClr val="000000"/>
                </a:solidFill>
                <a:effectLst/>
                <a:latin typeface="Times New Roman"/>
                <a:ea typeface="Times New Roman" panose="02020603050405020304" pitchFamily="18" charset="0"/>
                <a:cs typeface="Times New Roman"/>
              </a:rPr>
              <a:t>Added “shall be maintained in accordance with U.S. GAAP” to differentiate from OHF reporting requirements as required in the OHF Handbook.</a:t>
            </a:r>
            <a:r>
              <a:rPr lang="en-US" sz="2500">
                <a:solidFill>
                  <a:srgbClr val="000000"/>
                </a:solidFill>
                <a:latin typeface="Times New Roman"/>
                <a:ea typeface="Times New Roman" panose="02020603050405020304" pitchFamily="18" charset="0"/>
                <a:cs typeface="Times New Roman"/>
              </a:rPr>
              <a:t> </a:t>
            </a:r>
            <a:r>
              <a:rPr lang="en-US" sz="2500">
                <a:solidFill>
                  <a:srgbClr val="000000"/>
                </a:solidFill>
                <a:effectLst/>
                <a:latin typeface="Times New Roman"/>
                <a:ea typeface="Times New Roman" panose="02020603050405020304" pitchFamily="18" charset="0"/>
                <a:cs typeface="Times New Roman"/>
              </a:rPr>
              <a:t> Although it should be obvious, 24 CFR 5.801 for uniform reporting financial standards for HUD programs does not specifically include the 242/OHF Program.</a:t>
            </a:r>
            <a:r>
              <a:rPr lang="en-US" sz="2500">
                <a:solidFill>
                  <a:srgbClr val="000000"/>
                </a:solidFill>
                <a:latin typeface="Times New Roman"/>
                <a:ea typeface="Times New Roman" panose="02020603050405020304" pitchFamily="18" charset="0"/>
                <a:cs typeface="Times New Roman"/>
              </a:rPr>
              <a:t> </a:t>
            </a:r>
            <a:endParaRPr lang="en-US"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500">
                <a:solidFill>
                  <a:srgbClr val="000000"/>
                </a:solidFill>
                <a:effectLst/>
                <a:latin typeface="Times New Roman"/>
                <a:ea typeface="Times New Roman" panose="02020603050405020304" pitchFamily="18" charset="0"/>
                <a:cs typeface="Times New Roman"/>
              </a:rPr>
              <a:t>Section 11(g) for Finances and Financial Records.</a:t>
            </a:r>
            <a:r>
              <a:rPr lang="en-US" sz="2500">
                <a:solidFill>
                  <a:srgbClr val="000000"/>
                </a:solidFill>
                <a:latin typeface="Times New Roman"/>
                <a:ea typeface="Times New Roman" panose="02020603050405020304" pitchFamily="18" charset="0"/>
                <a:cs typeface="Times New Roman"/>
              </a:rPr>
              <a:t> </a:t>
            </a:r>
            <a:r>
              <a:rPr lang="en-US" sz="2500">
                <a:solidFill>
                  <a:srgbClr val="000000"/>
                </a:solidFill>
                <a:effectLst/>
                <a:latin typeface="Times New Roman"/>
                <a:ea typeface="Times New Roman" panose="02020603050405020304" pitchFamily="18" charset="0"/>
                <a:cs typeface="Times New Roman"/>
              </a:rPr>
              <a:t> Added language to allow HUD or its representatives to ask questions on the finances, operation and condition of the property.</a:t>
            </a:r>
            <a:r>
              <a:rPr lang="en-US" sz="2500">
                <a:solidFill>
                  <a:srgbClr val="000000"/>
                </a:solidFill>
                <a:latin typeface="Times New Roman"/>
                <a:ea typeface="Times New Roman" panose="02020603050405020304" pitchFamily="18" charset="0"/>
                <a:cs typeface="Times New Roman"/>
              </a:rPr>
              <a:t>  </a:t>
            </a:r>
            <a:endParaRPr lang="en-US" sz="2500"/>
          </a:p>
          <a:p>
            <a:pPr lvl="1"/>
            <a:endParaRPr lang="en-US"/>
          </a:p>
        </p:txBody>
      </p:sp>
      <p:sp>
        <p:nvSpPr>
          <p:cNvPr id="4" name="Slide Number Placeholder 3">
            <a:extLst>
              <a:ext uri="{FF2B5EF4-FFF2-40B4-BE49-F238E27FC236}">
                <a16:creationId xmlns:a16="http://schemas.microsoft.com/office/drawing/2014/main" id="{DD596834-D92F-AD2A-E49B-B0C9A37C5B5A}"/>
              </a:ext>
            </a:extLst>
          </p:cNvPr>
          <p:cNvSpPr>
            <a:spLocks noGrp="1"/>
          </p:cNvSpPr>
          <p:nvPr>
            <p:ph type="sldNum" sz="quarter" idx="12"/>
          </p:nvPr>
        </p:nvSpPr>
        <p:spPr/>
        <p:txBody>
          <a:bodyPr/>
          <a:lstStyle/>
          <a:p>
            <a:fld id="{6BD2E9CB-2D77-5E49-92D1-E816ADA9A0D4}" type="slidenum">
              <a:rPr lang="en-US" smtClean="0"/>
              <a:t>33</a:t>
            </a:fld>
            <a:endParaRPr lang="en-US"/>
          </a:p>
        </p:txBody>
      </p:sp>
    </p:spTree>
    <p:extLst>
      <p:ext uri="{BB962C8B-B14F-4D97-AF65-F5344CB8AC3E}">
        <p14:creationId xmlns:p14="http://schemas.microsoft.com/office/powerpoint/2010/main" val="576903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6" y="2370024"/>
            <a:ext cx="12038903" cy="4403951"/>
          </a:xfrm>
        </p:spPr>
        <p:txBody>
          <a:bodyPr vert="horz" lIns="91440" tIns="45720" rIns="91440" bIns="45720" rtlCol="0" anchor="t">
            <a:normAutofit/>
          </a:bodyPr>
          <a:lstStyle/>
          <a:p>
            <a:pPr marL="342900"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effectLst/>
                <a:latin typeface="Times New Roman"/>
                <a:ea typeface="Times New Roman" panose="02020603050405020304" pitchFamily="18" charset="0"/>
                <a:cs typeface="Times New Roman"/>
              </a:rPr>
              <a:t>HUD-92466-OHF Regulatory Agreement – Borrower</a:t>
            </a:r>
            <a:endParaRPr lang="en-US" sz="2200">
              <a:latin typeface="Times New Roman"/>
              <a:ea typeface="Times New Roman" panose="02020603050405020304" pitchFamily="18" charset="0"/>
              <a:cs typeface="Times New Roman"/>
            </a:endParaRPr>
          </a:p>
          <a:p>
            <a:pPr marL="742950" lvl="1" indent="-285750">
              <a:lnSpc>
                <a:spcPct val="115000"/>
              </a:lnSpc>
              <a:spcBef>
                <a:spcPts val="0"/>
              </a:spcBef>
              <a:buFont typeface="Wingdings" panose="05000000000000000000" pitchFamily="2" charset="2"/>
              <a:buChar char=""/>
            </a:pPr>
            <a:r>
              <a:rPr lang="en-US" sz="2200">
                <a:solidFill>
                  <a:srgbClr val="000000"/>
                </a:solidFill>
                <a:effectLst/>
                <a:latin typeface="Times New Roman"/>
                <a:ea typeface="Times New Roman" panose="02020603050405020304" pitchFamily="18" charset="0"/>
                <a:cs typeface="Times New Roman"/>
              </a:rPr>
              <a:t>Section 19(a)(i) for Additional Indebtedness and Leasing for Long Term Debt:</a:t>
            </a:r>
            <a:r>
              <a:rPr lang="en-US" sz="2200">
                <a:solidFill>
                  <a:srgbClr val="000000"/>
                </a:solidFill>
                <a:latin typeface="Times New Roman"/>
                <a:ea typeface="Times New Roman" panose="02020603050405020304" pitchFamily="18" charset="0"/>
                <a:cs typeface="Times New Roman"/>
              </a:rPr>
              <a:t>  </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200150" lvl="2" indent="-285750">
              <a:lnSpc>
                <a:spcPct val="115000"/>
              </a:lnSpc>
              <a:spcBef>
                <a:spcPts val="0"/>
              </a:spcBef>
              <a:buFont typeface="Wingdings" panose="05000000000000000000" pitchFamily="2" charset="2"/>
              <a:buChar char=""/>
            </a:pPr>
            <a:r>
              <a:rPr lang="en-US" sz="2200">
                <a:solidFill>
                  <a:srgbClr val="000000"/>
                </a:solidFill>
                <a:latin typeface="Times New Roman"/>
                <a:ea typeface="Times New Roman" panose="02020603050405020304" pitchFamily="18" charset="0"/>
                <a:cs typeface="Times New Roman"/>
              </a:rPr>
              <a:t>R</a:t>
            </a:r>
            <a:r>
              <a:rPr lang="en-US" sz="2200">
                <a:solidFill>
                  <a:srgbClr val="000000"/>
                </a:solidFill>
                <a:effectLst/>
                <a:latin typeface="Times New Roman"/>
                <a:ea typeface="Times New Roman" panose="02020603050405020304" pitchFamily="18" charset="0"/>
                <a:cs typeface="Times New Roman"/>
              </a:rPr>
              <a:t>eordered some of the subsections and added some clarifying language as it relates to proposed debt.</a:t>
            </a:r>
            <a:endParaRPr lang="en-US" sz="2200">
              <a:effectLst/>
              <a:latin typeface="Times New Roman"/>
              <a:ea typeface="Times New Roman" panose="02020603050405020304" pitchFamily="18" charset="0"/>
              <a:cs typeface="Times New Roman"/>
            </a:endParaRPr>
          </a:p>
          <a:p>
            <a:pPr marL="742950" lvl="1"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Section 19(d) for Additional Indebtedness – Reporting Requirements:</a:t>
            </a:r>
            <a:r>
              <a:rPr lang="en-US" sz="2200">
                <a:solidFill>
                  <a:srgbClr val="000000"/>
                </a:solidFill>
                <a:latin typeface="Times New Roman"/>
                <a:ea typeface="Times New Roman" panose="02020603050405020304" pitchFamily="18" charset="0"/>
                <a:cs typeface="Times New Roman"/>
              </a:rPr>
              <a:t>   </a:t>
            </a:r>
            <a:endParaRPr lang="en-US" sz="22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1200150" lvl="2"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Changed the reporting requirements to an annual report due within 40 days of the Borrower’s fiscal year.</a:t>
            </a:r>
          </a:p>
          <a:p>
            <a:pPr marL="800100" lvl="1" indent="-342900">
              <a:lnSpc>
                <a:spcPct val="114999"/>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latin typeface="Times New Roman"/>
                <a:cs typeface="Times New Roman"/>
              </a:rPr>
              <a:t>Removed Successor Clause requirements</a:t>
            </a:r>
          </a:p>
          <a:p>
            <a:pPr marL="1257300" lvl="2">
              <a:lnSpc>
                <a:spcPct val="114999"/>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latin typeface="Times New Roman"/>
                <a:cs typeface="Times New Roman"/>
              </a:rPr>
              <a:t>Note:  Borrowers must still comply with their current Regulatory Agreements that include the Successor Clause requirements.  HUD will review all waiver requests from Borrowers on the Successor Clause language.  </a:t>
            </a:r>
            <a:endParaRPr lang="en-US" sz="2200"/>
          </a:p>
        </p:txBody>
      </p:sp>
      <p:sp>
        <p:nvSpPr>
          <p:cNvPr id="4" name="Slide Number Placeholder 3">
            <a:extLst>
              <a:ext uri="{FF2B5EF4-FFF2-40B4-BE49-F238E27FC236}">
                <a16:creationId xmlns:a16="http://schemas.microsoft.com/office/drawing/2014/main" id="{23CF9E38-1759-4C2D-3A58-446D039C92C4}"/>
              </a:ext>
            </a:extLst>
          </p:cNvPr>
          <p:cNvSpPr>
            <a:spLocks noGrp="1"/>
          </p:cNvSpPr>
          <p:nvPr>
            <p:ph type="sldNum" sz="quarter" idx="12"/>
          </p:nvPr>
        </p:nvSpPr>
        <p:spPr/>
        <p:txBody>
          <a:bodyPr/>
          <a:lstStyle/>
          <a:p>
            <a:fld id="{6BD2E9CB-2D77-5E49-92D1-E816ADA9A0D4}" type="slidenum">
              <a:rPr lang="en-US" smtClean="0"/>
              <a:t>34</a:t>
            </a:fld>
            <a:endParaRPr lang="en-US"/>
          </a:p>
        </p:txBody>
      </p:sp>
    </p:spTree>
    <p:extLst>
      <p:ext uri="{BB962C8B-B14F-4D97-AF65-F5344CB8AC3E}">
        <p14:creationId xmlns:p14="http://schemas.microsoft.com/office/powerpoint/2010/main" val="4184981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6" y="2370024"/>
            <a:ext cx="12038903" cy="4403951"/>
          </a:xfrm>
        </p:spPr>
        <p:txBody>
          <a:bodyPr vert="horz" lIns="91440" tIns="45720" rIns="91440" bIns="45720" rtlCol="0" anchor="t">
            <a:normAutofit/>
          </a:bodyPr>
          <a:lstStyle/>
          <a:p>
            <a:pPr marL="342900"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effectLst/>
                <a:latin typeface="Times New Roman"/>
                <a:ea typeface="Times New Roman" panose="02020603050405020304" pitchFamily="18" charset="0"/>
                <a:cs typeface="Times New Roman"/>
              </a:rPr>
              <a:t>HUD-92466-OHF Regulatory Agreement – Borrower</a:t>
            </a:r>
            <a:endParaRPr lang="en-US" sz="2200" u="sng">
              <a:latin typeface="Times New Roman"/>
              <a:ea typeface="Times New Roman" panose="02020603050405020304" pitchFamily="18" charset="0"/>
              <a:cs typeface="Times New Roman"/>
            </a:endParaRPr>
          </a:p>
          <a:p>
            <a:pPr marL="800100" marR="0" lvl="1" indent="-342900">
              <a:lnSpc>
                <a:spcPct val="114999"/>
              </a:lnSpc>
              <a:spcBef>
                <a:spcPts val="0"/>
              </a:spcBef>
              <a:spcAft>
                <a:spcPts val="0"/>
              </a:spcAft>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Section 45 for Definitions.</a:t>
            </a:r>
            <a:r>
              <a:rPr lang="en-US" sz="2200">
                <a:solidFill>
                  <a:srgbClr val="000000"/>
                </a:solidFill>
                <a:latin typeface="Times New Roman"/>
                <a:ea typeface="Times New Roman" panose="02020603050405020304" pitchFamily="18" charset="0"/>
                <a:cs typeface="Times New Roman"/>
              </a:rPr>
              <a:t> </a:t>
            </a:r>
            <a:r>
              <a:rPr lang="en-US" sz="2200">
                <a:solidFill>
                  <a:srgbClr val="000000"/>
                </a:solidFill>
                <a:effectLst/>
                <a:latin typeface="Times New Roman"/>
                <a:ea typeface="Times New Roman" panose="02020603050405020304" pitchFamily="18" charset="0"/>
                <a:cs typeface="Times New Roman"/>
              </a:rPr>
              <a:t> Clarified definitions.</a:t>
            </a:r>
            <a:endParaRPr lang="en-US" sz="2200">
              <a:latin typeface="Times New Roman"/>
              <a:cs typeface="Times New Roman"/>
            </a:endParaRPr>
          </a:p>
          <a:p>
            <a:pPr lvl="2"/>
            <a:r>
              <a:rPr lang="en-US" sz="2200">
                <a:solidFill>
                  <a:srgbClr val="000000"/>
                </a:solidFill>
                <a:latin typeface="Times New Roman"/>
                <a:cs typeface="Times New Roman"/>
              </a:rPr>
              <a:t>Clarification of definitions to line up with the Security Instrument definitions for Accounts Receivable, Affiliates</a:t>
            </a:r>
          </a:p>
          <a:p>
            <a:pPr lvl="2"/>
            <a:r>
              <a:rPr lang="en-US" sz="2200">
                <a:solidFill>
                  <a:srgbClr val="000000"/>
                </a:solidFill>
                <a:latin typeface="Times New Roman"/>
                <a:cs typeface="Times New Roman"/>
              </a:rPr>
              <a:t>New Definition: “Construction” is defined in 24 C.F.R 242.1, or any successor regulation.</a:t>
            </a:r>
          </a:p>
          <a:p>
            <a:pPr lvl="2"/>
            <a:r>
              <a:rPr lang="en-US" sz="2200">
                <a:solidFill>
                  <a:srgbClr val="000000"/>
                </a:solidFill>
                <a:latin typeface="Times New Roman"/>
                <a:cs typeface="Times New Roman"/>
              </a:rPr>
              <a:t>“Construction Contract”:  Changed construction management contract to Construction Management Agreement to be consistent with terminology used in construction</a:t>
            </a:r>
          </a:p>
          <a:p>
            <a:pPr lvl="2"/>
            <a:r>
              <a:rPr lang="en-US" sz="2200">
                <a:solidFill>
                  <a:srgbClr val="000000"/>
                </a:solidFill>
                <a:latin typeface="Times New Roman"/>
                <a:cs typeface="Times New Roman"/>
              </a:rPr>
              <a:t>Removed all definitions for Successor Clause given it is no longer applicable. This includes Financing Successor Clause, Personalty Successor Clause and Realty Successor Clause. </a:t>
            </a:r>
          </a:p>
          <a:p>
            <a:pPr lvl="2"/>
            <a:r>
              <a:rPr lang="en-US" sz="2200">
                <a:solidFill>
                  <a:srgbClr val="000000"/>
                </a:solidFill>
                <a:latin typeface="Times New Roman"/>
                <a:cs typeface="Times New Roman"/>
              </a:rPr>
              <a:t>Deleted “Reasonable Time Period” definition for After Acquired Property as the reference was taken out in prior Regulatory Agreement versions.</a:t>
            </a:r>
          </a:p>
          <a:p>
            <a:pPr marL="1257300" lvl="2">
              <a:lnSpc>
                <a:spcPct val="114999"/>
              </a:lnSpc>
              <a:spcBef>
                <a:spcPts val="0"/>
              </a:spcBef>
            </a:pPr>
            <a:endParaRPr lang="en-US" sz="2200">
              <a:highlight>
                <a:srgbClr val="FFFF00"/>
              </a:highlight>
              <a:latin typeface="Times New Roman"/>
              <a:cs typeface="Times New Roman"/>
            </a:endParaRPr>
          </a:p>
          <a:p>
            <a:pPr lvl="1"/>
            <a:endParaRPr lang="en-US">
              <a:cs typeface="Calibri" panose="020F0502020204030204"/>
            </a:endParaRPr>
          </a:p>
        </p:txBody>
      </p:sp>
      <p:sp>
        <p:nvSpPr>
          <p:cNvPr id="4" name="Slide Number Placeholder 3">
            <a:extLst>
              <a:ext uri="{FF2B5EF4-FFF2-40B4-BE49-F238E27FC236}">
                <a16:creationId xmlns:a16="http://schemas.microsoft.com/office/drawing/2014/main" id="{23CF9E38-1759-4C2D-3A58-446D039C92C4}"/>
              </a:ext>
            </a:extLst>
          </p:cNvPr>
          <p:cNvSpPr>
            <a:spLocks noGrp="1"/>
          </p:cNvSpPr>
          <p:nvPr>
            <p:ph type="sldNum" sz="quarter" idx="12"/>
          </p:nvPr>
        </p:nvSpPr>
        <p:spPr/>
        <p:txBody>
          <a:bodyPr/>
          <a:lstStyle/>
          <a:p>
            <a:fld id="{6BD2E9CB-2D77-5E49-92D1-E816ADA9A0D4}" type="slidenum">
              <a:rPr lang="en-US" smtClean="0"/>
              <a:t>35</a:t>
            </a:fld>
            <a:endParaRPr lang="en-US"/>
          </a:p>
        </p:txBody>
      </p:sp>
    </p:spTree>
    <p:extLst>
      <p:ext uri="{BB962C8B-B14F-4D97-AF65-F5344CB8AC3E}">
        <p14:creationId xmlns:p14="http://schemas.microsoft.com/office/powerpoint/2010/main" val="1211806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34944" y="2426773"/>
            <a:ext cx="11653402" cy="4066102"/>
          </a:xfrm>
        </p:spPr>
        <p:txBody>
          <a:bodyPr vert="horz" lIns="91440" tIns="45720" rIns="91440" bIns="45720" rtlCol="0" anchor="t">
            <a:normAutofit/>
          </a:bodyPr>
          <a:lstStyle/>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20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14999"/>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HUD-92441-OHF Building Loan Agreement</a:t>
            </a:r>
            <a:r>
              <a:rPr lang="en-US" sz="2400">
                <a:solidFill>
                  <a:srgbClr val="000000"/>
                </a:solidFill>
                <a:effectLst/>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Agreement between Lender and Borrower for </a:t>
            </a:r>
            <a:r>
              <a:rPr lang="en-US" sz="2400">
                <a:latin typeface="Times New Roman"/>
                <a:ea typeface="Times New Roman" panose="02020603050405020304" pitchFamily="18" charset="0"/>
                <a:cs typeface="Times New Roman"/>
              </a:rPr>
              <a:t>construction portion of the FHA loan</a:t>
            </a:r>
            <a:r>
              <a:rPr lang="en-US" sz="2400">
                <a:effectLst/>
                <a:latin typeface="Times New Roman"/>
                <a:ea typeface="Times New Roman" panose="02020603050405020304" pitchFamily="18" charset="0"/>
                <a:cs typeface="Times New Roman"/>
              </a:rPr>
              <a:t>.  Signed by Lender and Borrower at closing.  </a:t>
            </a:r>
            <a:endParaRPr lang="en-US"/>
          </a:p>
          <a:p>
            <a:pPr marL="800100" lvl="1" indent="-342900">
              <a:lnSpc>
                <a:spcPct val="114999"/>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Section 4b:</a:t>
            </a:r>
            <a:endParaRPr lang="en-US"/>
          </a:p>
          <a:p>
            <a:pPr marL="1257300" lvl="2" indent="-342900">
              <a:lnSpc>
                <a:spcPct val="114999"/>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a:ea typeface="Times New Roman" panose="02020603050405020304" pitchFamily="18" charset="0"/>
                <a:cs typeface="Times New Roman"/>
              </a:rPr>
              <a:t>C</a:t>
            </a:r>
            <a:r>
              <a:rPr lang="en-US" sz="2400">
                <a:solidFill>
                  <a:srgbClr val="000000"/>
                </a:solidFill>
                <a:effectLst/>
                <a:latin typeface="Times New Roman"/>
                <a:ea typeface="Times New Roman" panose="02020603050405020304" pitchFamily="18" charset="0"/>
                <a:cs typeface="Times New Roman"/>
              </a:rPr>
              <a:t>larified who should receive the quarterly construction progress report </a:t>
            </a:r>
            <a:r>
              <a:rPr lang="en-US" sz="2400">
                <a:solidFill>
                  <a:srgbClr val="000000"/>
                </a:solidFill>
                <a:latin typeface="Times New Roman"/>
                <a:ea typeface="Times New Roman" panose="02020603050405020304" pitchFamily="18" charset="0"/>
                <a:cs typeface="Times New Roman"/>
              </a:rPr>
              <a:t>-  </a:t>
            </a:r>
            <a:r>
              <a:rPr lang="en-US" sz="2400">
                <a:solidFill>
                  <a:srgbClr val="000000"/>
                </a:solidFill>
                <a:effectLst/>
                <a:latin typeface="Times New Roman"/>
                <a:ea typeface="Times New Roman" panose="02020603050405020304" pitchFamily="18" charset="0"/>
                <a:cs typeface="Times New Roman"/>
              </a:rPr>
              <a:t>the Office of Hospital Facilities (OHF), the Office of Architect and Engineering (OAE) and the Lender.</a:t>
            </a:r>
            <a:r>
              <a:rPr lang="en-US" sz="2400">
                <a:solidFill>
                  <a:srgbClr val="000000"/>
                </a:solidFill>
                <a:latin typeface="Times New Roman"/>
                <a:ea typeface="Times New Roman" panose="02020603050405020304" pitchFamily="18" charset="0"/>
                <a:cs typeface="Times New Roman"/>
              </a:rPr>
              <a:t> </a:t>
            </a:r>
            <a:r>
              <a:rPr lang="en-US" sz="2400">
                <a:latin typeface="Times New Roman"/>
                <a:ea typeface="Times New Roman" panose="02020603050405020304" pitchFamily="18" charset="0"/>
                <a:cs typeface="Times New Roman"/>
              </a:rPr>
              <a:t> </a:t>
            </a:r>
            <a:endParaRPr lang="en-US"/>
          </a:p>
          <a:p>
            <a:pPr marL="1257300" lvl="2" indent="-342900">
              <a:lnSpc>
                <a:spcPct val="114999"/>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effectLst/>
                <a:latin typeface="Times New Roman"/>
                <a:ea typeface="Times New Roman" panose="02020603050405020304" pitchFamily="18" charset="0"/>
                <a:cs typeface="Times New Roman"/>
              </a:rPr>
              <a:t>Changed the report deadline from 45 days after quarter end to 40 days to be consistent with similar report required under Regulatory Agreement.</a:t>
            </a:r>
            <a:r>
              <a:rPr lang="en-US" sz="2400">
                <a:solidFill>
                  <a:srgbClr val="000000"/>
                </a:solidFill>
                <a:latin typeface="Times New Roman"/>
                <a:ea typeface="Times New Roman" panose="02020603050405020304" pitchFamily="18" charset="0"/>
                <a:cs typeface="Times New Roman"/>
              </a:rPr>
              <a:t>  </a:t>
            </a:r>
            <a:endParaRPr lang="en-US" sz="2400">
              <a:effectLst/>
              <a:latin typeface="Calibri"/>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52F90B02-7DA5-2084-A1F0-1E667EDDA77D}"/>
              </a:ext>
            </a:extLst>
          </p:cNvPr>
          <p:cNvSpPr>
            <a:spLocks noGrp="1"/>
          </p:cNvSpPr>
          <p:nvPr>
            <p:ph type="sldNum" sz="quarter" idx="12"/>
          </p:nvPr>
        </p:nvSpPr>
        <p:spPr/>
        <p:txBody>
          <a:bodyPr/>
          <a:lstStyle/>
          <a:p>
            <a:fld id="{6BD2E9CB-2D77-5E49-92D1-E816ADA9A0D4}" type="slidenum">
              <a:rPr lang="en-US" smtClean="0"/>
              <a:t>36</a:t>
            </a:fld>
            <a:endParaRPr lang="en-US"/>
          </a:p>
        </p:txBody>
      </p:sp>
    </p:spTree>
    <p:extLst>
      <p:ext uri="{BB962C8B-B14F-4D97-AF65-F5344CB8AC3E}">
        <p14:creationId xmlns:p14="http://schemas.microsoft.com/office/powerpoint/2010/main" val="2153692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5" y="2110449"/>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39443" y="2382198"/>
            <a:ext cx="11878386" cy="4475802"/>
          </a:xfrm>
        </p:spPr>
        <p:txBody>
          <a:bodyPr vert="horz" lIns="91440" tIns="45720" rIns="91440" bIns="45720" rtlCol="0" anchor="t">
            <a:normAutofit/>
          </a:bodyPr>
          <a:lstStyle/>
          <a:p>
            <a:pPr>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effectLst/>
                <a:latin typeface="Times New Roman"/>
                <a:ea typeface="Times New Roman" panose="02020603050405020304" pitchFamily="18" charset="0"/>
                <a:cs typeface="Times New Roman"/>
              </a:rPr>
              <a:t>HUD-92403-OHF Application for Insurance of Advance of Mortgage Proceeds</a:t>
            </a:r>
            <a:r>
              <a:rPr lang="en-US" sz="2200">
                <a:solidFill>
                  <a:srgbClr val="000000"/>
                </a:solidFill>
                <a:effectLst/>
                <a:latin typeface="Times New Roman"/>
                <a:ea typeface="Times New Roman" panose="02020603050405020304" pitchFamily="18" charset="0"/>
                <a:cs typeface="Times New Roman"/>
              </a:rPr>
              <a:t>. </a:t>
            </a:r>
            <a:r>
              <a:rPr lang="en-US" sz="2200">
                <a:effectLst/>
                <a:latin typeface="Times New Roman"/>
                <a:ea typeface="Times New Roman" panose="02020603050405020304" pitchFamily="18" charset="0"/>
                <a:cs typeface="Times New Roman"/>
              </a:rPr>
              <a:t>Form used to request advances of mortgage proceeds.  Signed by Borrower and Lender.  Used during construction period for insurance of advances commitments.</a:t>
            </a: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Updated Instructions to Borrower and Lender to include electronic submission, to reference budget categories, and add clarity.</a:t>
            </a:r>
            <a:r>
              <a:rPr lang="en-US" sz="2200">
                <a:solidFill>
                  <a:srgbClr val="000000"/>
                </a:solidFill>
                <a:latin typeface="Times New Roman"/>
                <a:ea typeface="Times New Roman" panose="02020603050405020304" pitchFamily="18" charset="0"/>
                <a:cs typeface="Times New Roman"/>
              </a:rPr>
              <a:t>  </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Replaced the Table to include the Budget Category and references to HUD-92448-OHF.</a:t>
            </a:r>
            <a:r>
              <a:rPr lang="en-US" sz="2200">
                <a:solidFill>
                  <a:srgbClr val="000000"/>
                </a:solidFill>
                <a:latin typeface="Times New Roman"/>
                <a:ea typeface="Times New Roman" panose="02020603050405020304" pitchFamily="18" charset="0"/>
                <a:cs typeface="Times New Roman"/>
              </a:rPr>
              <a:t>  </a:t>
            </a:r>
            <a:endParaRPr lang="en-US" sz="2200">
              <a:solidFill>
                <a:srgbClr val="000000"/>
              </a:solidFill>
              <a:effectLst/>
              <a:latin typeface="Times New Roman"/>
              <a:ea typeface="Times New Roman" panose="02020603050405020304" pitchFamily="18" charset="0"/>
              <a:cs typeface="Times New Roman" panose="02020603050405020304" pitchFamily="18" charset="0"/>
            </a:endParaRP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Updated Instructions to Lender for electronic submission, added Owner cash equity sentence, changed Mortgagor to Borrower, and changed escrow to equity.</a:t>
            </a:r>
            <a:r>
              <a:rPr lang="en-US" sz="2200">
                <a:solidFill>
                  <a:srgbClr val="000000"/>
                </a:solidFill>
                <a:latin typeface="Times New Roman"/>
                <a:ea typeface="Times New Roman" panose="02020603050405020304" pitchFamily="18" charset="0"/>
                <a:cs typeface="Times New Roman"/>
              </a:rPr>
              <a:t>  </a:t>
            </a:r>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Removed references to an obsolete Handbook 4480.1.</a:t>
            </a:r>
            <a:endParaRPr lang="en-US" sz="2200">
              <a:effectLst/>
              <a:latin typeface="Times New Roman"/>
              <a:ea typeface="Times New Roman" panose="02020603050405020304" pitchFamily="18" charset="0"/>
              <a:cs typeface="Times New Roman"/>
            </a:endParaRPr>
          </a:p>
          <a:p>
            <a:pPr marR="0" indent="0">
              <a:lnSpc>
                <a:spcPct val="115000"/>
              </a:lnSpc>
              <a:spcBef>
                <a:spcPts val="0"/>
              </a:spcBef>
              <a:spcAft>
                <a:spcPts val="0"/>
              </a:spcAft>
              <a:buNone/>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1B2B1C68-B740-2193-C6E6-7D956E78940C}"/>
              </a:ext>
            </a:extLst>
          </p:cNvPr>
          <p:cNvSpPr>
            <a:spLocks noGrp="1"/>
          </p:cNvSpPr>
          <p:nvPr>
            <p:ph type="sldNum" sz="quarter" idx="12"/>
          </p:nvPr>
        </p:nvSpPr>
        <p:spPr/>
        <p:txBody>
          <a:bodyPr/>
          <a:lstStyle/>
          <a:p>
            <a:fld id="{6BD2E9CB-2D77-5E49-92D1-E816ADA9A0D4}" type="slidenum">
              <a:rPr lang="en-US" smtClean="0"/>
              <a:t>37</a:t>
            </a:fld>
            <a:endParaRPr lang="en-US"/>
          </a:p>
        </p:txBody>
      </p:sp>
    </p:spTree>
    <p:extLst>
      <p:ext uri="{BB962C8B-B14F-4D97-AF65-F5344CB8AC3E}">
        <p14:creationId xmlns:p14="http://schemas.microsoft.com/office/powerpoint/2010/main" val="2345214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p>
        </p:txBody>
      </p:sp>
      <p:sp>
        <p:nvSpPr>
          <p:cNvPr id="4" name="Slide Number Placeholder 3">
            <a:extLst>
              <a:ext uri="{FF2B5EF4-FFF2-40B4-BE49-F238E27FC236}">
                <a16:creationId xmlns:a16="http://schemas.microsoft.com/office/drawing/2014/main" id="{52F90B02-7DA5-2084-A1F0-1E667EDDA77D}"/>
              </a:ext>
            </a:extLst>
          </p:cNvPr>
          <p:cNvSpPr>
            <a:spLocks noGrp="1"/>
          </p:cNvSpPr>
          <p:nvPr>
            <p:ph type="sldNum" sz="quarter" idx="12"/>
          </p:nvPr>
        </p:nvSpPr>
        <p:spPr/>
        <p:txBody>
          <a:bodyPr/>
          <a:lstStyle/>
          <a:p>
            <a:fld id="{6BD2E9CB-2D77-5E49-92D1-E816ADA9A0D4}" type="slidenum">
              <a:rPr lang="en-US" smtClean="0"/>
              <a:t>38</a:t>
            </a:fld>
            <a:endParaRPr lang="en-US"/>
          </a:p>
        </p:txBody>
      </p:sp>
      <p:pic>
        <p:nvPicPr>
          <p:cNvPr id="6" name="Picture 5">
            <a:extLst>
              <a:ext uri="{FF2B5EF4-FFF2-40B4-BE49-F238E27FC236}">
                <a16:creationId xmlns:a16="http://schemas.microsoft.com/office/drawing/2014/main" id="{F0EE0B92-0109-9488-6A48-8EF7CF04D6F1}"/>
              </a:ext>
            </a:extLst>
          </p:cNvPr>
          <p:cNvPicPr>
            <a:picLocks noChangeAspect="1"/>
          </p:cNvPicPr>
          <p:nvPr/>
        </p:nvPicPr>
        <p:blipFill>
          <a:blip r:embed="rId4"/>
          <a:stretch>
            <a:fillRect/>
          </a:stretch>
        </p:blipFill>
        <p:spPr>
          <a:xfrm>
            <a:off x="0" y="2660751"/>
            <a:ext cx="12192000" cy="4562726"/>
          </a:xfrm>
          <a:prstGeom prst="rect">
            <a:avLst/>
          </a:prstGeom>
        </p:spPr>
      </p:pic>
    </p:spTree>
    <p:extLst>
      <p:ext uri="{BB962C8B-B14F-4D97-AF65-F5344CB8AC3E}">
        <p14:creationId xmlns:p14="http://schemas.microsoft.com/office/powerpoint/2010/main" val="1230051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0" y="2565830"/>
            <a:ext cx="12084908" cy="3880022"/>
          </a:xfrm>
        </p:spPr>
        <p:txBody>
          <a:bodyPr vert="horz" lIns="91440" tIns="45720" rIns="91440" bIns="45720" rtlCol="0" anchor="t">
            <a:noAutofit/>
          </a:bodyPr>
          <a:lstStyle/>
          <a:p>
            <a:pPr marL="342900" marR="0" lvl="0" indent="-342900">
              <a:lnSpc>
                <a:spcPct val="115000"/>
              </a:lnSpc>
              <a:spcBef>
                <a:spcPts val="0"/>
              </a:spcBef>
              <a:spcAft>
                <a:spcPts val="0"/>
              </a:spcAft>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HUD-92330-OHF Borrower's Certificate of Actual Cost</a:t>
            </a:r>
            <a:r>
              <a:rPr lang="en-US" sz="2400">
                <a:solidFill>
                  <a:srgbClr val="000000"/>
                </a:solidFill>
                <a:effectLst/>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Certification by Borrower of actual costs involved in a Section 242 construction project.  Accompanied by certification from independent Certified Public Accountant. Signed by Borrower.  Used at final endorsement for insurance of advances commitments and to certify costs in some insurance upon completion projects with significant deferred work.</a:t>
            </a:r>
            <a:endParaRPr lang="en-US" sz="2400">
              <a:solidFill>
                <a:srgbClr val="000000"/>
              </a:solidFill>
              <a:effectLst/>
              <a:latin typeface="Times New Roman"/>
              <a:ea typeface="Times New Roman" panose="02020603050405020304" pitchFamily="18" charset="0"/>
              <a:cs typeface="Times New Roman"/>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Added clarification/typographic changes to improve readability, as well as identify </a:t>
            </a:r>
            <a:r>
              <a:rPr lang="en-US">
                <a:solidFill>
                  <a:srgbClr val="000000"/>
                </a:solidFill>
                <a:latin typeface="Times New Roman"/>
                <a:ea typeface="Times New Roman" panose="02020603050405020304" pitchFamily="18" charset="0"/>
                <a:cs typeface="Times New Roman"/>
              </a:rPr>
              <a:t>when </a:t>
            </a:r>
            <a:r>
              <a:rPr lang="en-US">
                <a:solidFill>
                  <a:srgbClr val="000000"/>
                </a:solidFill>
                <a:effectLst/>
                <a:latin typeface="Times New Roman"/>
                <a:ea typeface="Times New Roman" panose="02020603050405020304" pitchFamily="18" charset="0"/>
                <a:cs typeface="Times New Roman"/>
              </a:rPr>
              <a:t>the HUD-92330A-OHF is accompanying the certification.</a:t>
            </a:r>
            <a:r>
              <a:rPr lang="en-US">
                <a:solidFill>
                  <a:srgbClr val="000000"/>
                </a:solidFill>
                <a:latin typeface="Times New Roman"/>
                <a:ea typeface="Times New Roman" panose="02020603050405020304" pitchFamily="18" charset="0"/>
                <a:cs typeface="Times New Roman"/>
              </a:rPr>
              <a:t>  </a:t>
            </a:r>
            <a:endParaRPr lang="en-US">
              <a:solidFill>
                <a:srgbClr val="000000"/>
              </a:solidFill>
              <a:effectLst/>
              <a:latin typeface="Times New Roman"/>
              <a:ea typeface="Times New Roman" panose="02020603050405020304" pitchFamily="18" charset="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Renumbered first </a:t>
            </a:r>
            <a:r>
              <a:rPr lang="en-US">
                <a:solidFill>
                  <a:srgbClr val="000000"/>
                </a:solidFill>
                <a:latin typeface="Times New Roman"/>
                <a:ea typeface="Times New Roman" panose="02020603050405020304" pitchFamily="18" charset="0"/>
                <a:cs typeface="Times New Roman"/>
              </a:rPr>
              <a:t>2</a:t>
            </a:r>
            <a:r>
              <a:rPr lang="en-US">
                <a:solidFill>
                  <a:srgbClr val="000000"/>
                </a:solidFill>
                <a:effectLst/>
                <a:latin typeface="Times New Roman"/>
                <a:ea typeface="Times New Roman" panose="02020603050405020304" pitchFamily="18" charset="0"/>
                <a:cs typeface="Times New Roman"/>
              </a:rPr>
              <a:t> items in the table for standardization with other forms and processes.</a:t>
            </a:r>
          </a:p>
        </p:txBody>
      </p:sp>
      <p:sp>
        <p:nvSpPr>
          <p:cNvPr id="4" name="Slide Number Placeholder 3">
            <a:extLst>
              <a:ext uri="{FF2B5EF4-FFF2-40B4-BE49-F238E27FC236}">
                <a16:creationId xmlns:a16="http://schemas.microsoft.com/office/drawing/2014/main" id="{3C21FF38-6725-C20B-9307-6EB411565121}"/>
              </a:ext>
            </a:extLst>
          </p:cNvPr>
          <p:cNvSpPr>
            <a:spLocks noGrp="1"/>
          </p:cNvSpPr>
          <p:nvPr>
            <p:ph type="sldNum" sz="quarter" idx="12"/>
          </p:nvPr>
        </p:nvSpPr>
        <p:spPr/>
        <p:txBody>
          <a:bodyPr/>
          <a:lstStyle/>
          <a:p>
            <a:fld id="{6BD2E9CB-2D77-5E49-92D1-E816ADA9A0D4}" type="slidenum">
              <a:rPr lang="en-US" smtClean="0"/>
              <a:t>39</a:t>
            </a:fld>
            <a:endParaRPr lang="en-US"/>
          </a:p>
        </p:txBody>
      </p:sp>
    </p:spTree>
    <p:extLst>
      <p:ext uri="{BB962C8B-B14F-4D97-AF65-F5344CB8AC3E}">
        <p14:creationId xmlns:p14="http://schemas.microsoft.com/office/powerpoint/2010/main" val="2806060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and OAE Document Review – Overview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617837" y="2486150"/>
            <a:ext cx="11034557" cy="4006725"/>
          </a:xfrm>
        </p:spPr>
        <p:txBody>
          <a:bodyPr vert="horz" lIns="91440" tIns="45720" rIns="91440" bIns="45720" rtlCol="0" anchor="t">
            <a:normAutofit/>
          </a:bodyPr>
          <a:lstStyle/>
          <a:p>
            <a:pPr marL="0" indent="0">
              <a:buNone/>
            </a:pPr>
            <a:r>
              <a:rPr lang="en-US">
                <a:latin typeface="Times New Roman"/>
                <a:cs typeface="Times New Roman"/>
              </a:rPr>
              <a:t>Many of the document changes consist of:</a:t>
            </a:r>
          </a:p>
          <a:p>
            <a:pPr marL="457200" indent="-457200"/>
            <a:r>
              <a:rPr lang="en-US">
                <a:latin typeface="Times New Roman"/>
                <a:cs typeface="Times New Roman"/>
              </a:rPr>
              <a:t>Updated Warnings</a:t>
            </a:r>
          </a:p>
          <a:p>
            <a:pPr marL="457200" indent="-457200"/>
            <a:r>
              <a:rPr lang="en-US">
                <a:latin typeface="Times New Roman"/>
                <a:cs typeface="Times New Roman"/>
              </a:rPr>
              <a:t>Updated Burden Hours</a:t>
            </a:r>
          </a:p>
          <a:p>
            <a:pPr marL="457200" indent="-457200"/>
            <a:r>
              <a:rPr lang="en-US">
                <a:latin typeface="Times New Roman"/>
                <a:cs typeface="Times New Roman"/>
              </a:rPr>
              <a:t>Clarity on definitions, etc.</a:t>
            </a:r>
          </a:p>
          <a:p>
            <a:pPr marL="457200" indent="-457200"/>
            <a:r>
              <a:rPr lang="en-US">
                <a:latin typeface="Times New Roman"/>
                <a:cs typeface="Times New Roman"/>
              </a:rPr>
              <a:t>Requirement for electronic signatures</a:t>
            </a:r>
          </a:p>
          <a:p>
            <a:pPr marL="0" indent="0">
              <a:buNone/>
            </a:pPr>
            <a:endParaRPr lang="en-US">
              <a:latin typeface="Times New Roman" panose="02020603050405020304" pitchFamily="18" charset="0"/>
              <a:cs typeface="Times New Roman" panose="02020603050405020304" pitchFamily="18" charset="0"/>
            </a:endParaRPr>
          </a:p>
          <a:p>
            <a:pPr marL="0" indent="0">
              <a:buNone/>
            </a:pPr>
            <a:r>
              <a:rPr lang="en-US" b="1">
                <a:latin typeface="Times New Roman"/>
                <a:cs typeface="Times New Roman"/>
              </a:rPr>
              <a:t>Remainder of presentation will focus on key document revisions</a:t>
            </a:r>
          </a:p>
          <a:p>
            <a:pPr lvl="1"/>
            <a:endParaRPr lang="en-US"/>
          </a:p>
        </p:txBody>
      </p:sp>
      <p:sp>
        <p:nvSpPr>
          <p:cNvPr id="4" name="Slide Number Placeholder 3">
            <a:extLst>
              <a:ext uri="{FF2B5EF4-FFF2-40B4-BE49-F238E27FC236}">
                <a16:creationId xmlns:a16="http://schemas.microsoft.com/office/drawing/2014/main" id="{B8F8DB83-8BEC-5D53-0914-71D7268F25BB}"/>
              </a:ext>
            </a:extLst>
          </p:cNvPr>
          <p:cNvSpPr>
            <a:spLocks noGrp="1"/>
          </p:cNvSpPr>
          <p:nvPr>
            <p:ph type="sldNum" sz="quarter" idx="12"/>
          </p:nvPr>
        </p:nvSpPr>
        <p:spPr/>
        <p:txBody>
          <a:bodyPr/>
          <a:lstStyle/>
          <a:p>
            <a:fld id="{6BD2E9CB-2D77-5E49-92D1-E816ADA9A0D4}" type="slidenum">
              <a:rPr lang="en-US" smtClean="0"/>
              <a:t>4</a:t>
            </a:fld>
            <a:endParaRPr lang="en-US"/>
          </a:p>
        </p:txBody>
      </p:sp>
    </p:spTree>
    <p:extLst>
      <p:ext uri="{BB962C8B-B14F-4D97-AF65-F5344CB8AC3E}">
        <p14:creationId xmlns:p14="http://schemas.microsoft.com/office/powerpoint/2010/main" val="3403264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a:xfrm>
            <a:off x="462420" y="365125"/>
            <a:ext cx="11486365" cy="1346439"/>
          </a:xfrm>
        </p:spPr>
        <p:txBody>
          <a:bodyPr/>
          <a:lstStyle/>
          <a:p>
            <a:r>
              <a:rPr lang="en-US">
                <a:solidFill>
                  <a:schemeClr val="bg1"/>
                </a:solidFill>
              </a:rPr>
              <a:t>OHF Document Review – Asset Management</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53546" y="2522281"/>
            <a:ext cx="12084908" cy="3892379"/>
          </a:xfrm>
        </p:spPr>
        <p:txBody>
          <a:bodyPr vert="horz" lIns="91440" tIns="45720" rIns="91440" bIns="45720" rtlCol="0" anchor="t">
            <a:noAutofit/>
          </a:bodyPr>
          <a:lstStyle/>
          <a:p>
            <a:pPr>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HUD-92330A-OHF Contractor's Certificate of Actual Cost</a:t>
            </a:r>
            <a:r>
              <a:rPr lang="en-US" sz="2400">
                <a:solidFill>
                  <a:srgbClr val="000000"/>
                </a:solidFill>
                <a:effectLst/>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Certification by contractor of actual costs involved in a Section 242 construction project.  Accompanied by certification from independent Certified Public Accountant. Used at final endorsement for insurance of advances commitments and to certify costs in some insurance upon completion projects with significant deferred work.</a:t>
            </a:r>
            <a:endParaRPr lang="en-US" sz="2400">
              <a:solidFill>
                <a:srgbClr val="000000"/>
              </a:solidFill>
              <a:effectLst/>
              <a:latin typeface="Times New Roman"/>
              <a:ea typeface="Times New Roman" panose="02020603050405020304" pitchFamily="18" charset="0"/>
              <a:cs typeface="Times New Roman"/>
            </a:endParaRP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Changes were made to the Trade Items, which were updated with </a:t>
            </a:r>
            <a:r>
              <a:rPr lang="en-US">
                <a:solidFill>
                  <a:srgbClr val="000000"/>
                </a:solidFill>
                <a:latin typeface="Times New Roman"/>
                <a:ea typeface="Times New Roman" panose="02020603050405020304" pitchFamily="18" charset="0"/>
                <a:cs typeface="Times New Roman"/>
              </a:rPr>
              <a:t>the latest </a:t>
            </a:r>
            <a:r>
              <a:rPr lang="en-US">
                <a:solidFill>
                  <a:srgbClr val="000000"/>
                </a:solidFill>
                <a:effectLst/>
                <a:latin typeface="Times New Roman"/>
                <a:ea typeface="Times New Roman" panose="02020603050405020304" pitchFamily="18" charset="0"/>
                <a:cs typeface="Times New Roman"/>
              </a:rPr>
              <a:t>Construction Specifications Institute (CSI) categories.</a:t>
            </a:r>
            <a:r>
              <a:rPr lang="en-US">
                <a:solidFill>
                  <a:srgbClr val="000000"/>
                </a:solidFill>
                <a:latin typeface="Times New Roman"/>
                <a:ea typeface="Times New Roman" panose="02020603050405020304" pitchFamily="18" charset="0"/>
                <a:cs typeface="Times New Roman"/>
              </a:rPr>
              <a:t> </a:t>
            </a:r>
            <a:endParaRPr lang="en-US">
              <a:solidFill>
                <a:srgbClr val="000000"/>
              </a:solidFill>
              <a:effectLst/>
              <a:latin typeface="Times New Roman"/>
              <a:ea typeface="Times New Roman" panose="02020603050405020304" pitchFamily="18" charset="0"/>
              <a:cs typeface="Times New Roman" panose="02020603050405020304" pitchFamily="18" charset="0"/>
            </a:endParaRP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Times New Roman"/>
                <a:ea typeface="Times New Roman" panose="02020603050405020304" pitchFamily="18" charset="0"/>
                <a:cs typeface="Times New Roman"/>
              </a:rPr>
              <a:t>C</a:t>
            </a:r>
            <a:r>
              <a:rPr lang="en-US">
                <a:solidFill>
                  <a:srgbClr val="000000"/>
                </a:solidFill>
                <a:effectLst/>
                <a:latin typeface="Times New Roman"/>
                <a:ea typeface="Times New Roman" panose="02020603050405020304" pitchFamily="18" charset="0"/>
                <a:cs typeface="Times New Roman"/>
              </a:rPr>
              <a:t>larifies that an Attachment A shall be included when/if an Identity of Interest exists.</a:t>
            </a:r>
            <a:endParaRPr lang="en-US">
              <a:effectLst/>
              <a:latin typeface="Times New Roman"/>
              <a:ea typeface="Times New Roman" panose="02020603050405020304" pitchFamily="18" charset="0"/>
              <a:cs typeface="Times New Roman"/>
            </a:endParaRPr>
          </a:p>
        </p:txBody>
      </p:sp>
      <p:sp>
        <p:nvSpPr>
          <p:cNvPr id="4" name="Slide Number Placeholder 3">
            <a:extLst>
              <a:ext uri="{FF2B5EF4-FFF2-40B4-BE49-F238E27FC236}">
                <a16:creationId xmlns:a16="http://schemas.microsoft.com/office/drawing/2014/main" id="{F4020CC7-C767-5FF1-50D8-E51CB2388DFA}"/>
              </a:ext>
            </a:extLst>
          </p:cNvPr>
          <p:cNvSpPr>
            <a:spLocks noGrp="1"/>
          </p:cNvSpPr>
          <p:nvPr>
            <p:ph type="sldNum" sz="quarter" idx="12"/>
          </p:nvPr>
        </p:nvSpPr>
        <p:spPr/>
        <p:txBody>
          <a:bodyPr/>
          <a:lstStyle/>
          <a:p>
            <a:fld id="{6BD2E9CB-2D77-5E49-92D1-E816ADA9A0D4}" type="slidenum">
              <a:rPr lang="en-US" smtClean="0"/>
              <a:t>40</a:t>
            </a:fld>
            <a:endParaRPr lang="en-US"/>
          </a:p>
        </p:txBody>
      </p:sp>
    </p:spTree>
    <p:extLst>
      <p:ext uri="{BB962C8B-B14F-4D97-AF65-F5344CB8AC3E}">
        <p14:creationId xmlns:p14="http://schemas.microsoft.com/office/powerpoint/2010/main" val="1277724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7" y="2370024"/>
            <a:ext cx="11544097" cy="4403951"/>
          </a:xfrm>
        </p:spPr>
        <p:txBody>
          <a:bodyPr vert="horz" lIns="91440" tIns="45720" rIns="91440" bIns="45720" rtlCol="0" anchor="t">
            <a:normAutofit/>
          </a:bodyPr>
          <a:lstStyle/>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u="sng">
                <a:solidFill>
                  <a:srgbClr val="000000"/>
                </a:solidFill>
                <a:effectLst/>
                <a:latin typeface="Times New Roman"/>
                <a:ea typeface="Times New Roman" panose="02020603050405020304" pitchFamily="18" charset="0"/>
                <a:cs typeface="Times New Roman"/>
              </a:rPr>
              <a:t>HUD-92456-OHF Escrow Agreement for Incomplete Construction</a:t>
            </a:r>
            <a:r>
              <a:rPr lang="en-US">
                <a:solidFill>
                  <a:srgbClr val="000000"/>
                </a:solidFill>
                <a:effectLst/>
                <a:latin typeface="Times New Roman"/>
                <a:ea typeface="Times New Roman" panose="02020603050405020304" pitchFamily="18" charset="0"/>
                <a:cs typeface="Times New Roman"/>
              </a:rPr>
              <a:t>. </a:t>
            </a:r>
            <a:r>
              <a:rPr lang="en-US">
                <a:effectLst/>
                <a:latin typeface="Times New Roman"/>
                <a:ea typeface="Times New Roman" panose="02020603050405020304" pitchFamily="18" charset="0"/>
                <a:cs typeface="Times New Roman"/>
              </a:rPr>
              <a:t>Escrow agreement between Borrower and Lender to be used in cases involving incomplete construction projects.  Signed by Borrower and Lender.  Used at final endorsement.</a:t>
            </a:r>
            <a:endParaRPr lang="en-US">
              <a:solidFill>
                <a:srgbClr val="000000"/>
              </a:solidFill>
              <a:effectLst/>
              <a:latin typeface="Times New Roman"/>
              <a:ea typeface="Times New Roman" panose="02020603050405020304" pitchFamily="18" charset="0"/>
              <a:cs typeface="Times New Roman"/>
            </a:endParaRP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Updated references to related forms</a:t>
            </a:r>
            <a:endPar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dded paragraphs for sources of escrow funds</a:t>
            </a:r>
            <a:endPar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dded language for use of remaining escrow funds.</a:t>
            </a:r>
            <a:endParaRPr lang="en-US" sz="2800">
              <a:cs typeface="Calibri" panose="020F0502020204030204"/>
            </a:endParaRPr>
          </a:p>
          <a:p>
            <a:pPr lvl="1"/>
            <a:endParaRPr lang="en-US"/>
          </a:p>
        </p:txBody>
      </p:sp>
      <p:sp>
        <p:nvSpPr>
          <p:cNvPr id="4" name="Slide Number Placeholder 3">
            <a:extLst>
              <a:ext uri="{FF2B5EF4-FFF2-40B4-BE49-F238E27FC236}">
                <a16:creationId xmlns:a16="http://schemas.microsoft.com/office/drawing/2014/main" id="{3455710E-563F-3DBA-A188-6AC3080E2C57}"/>
              </a:ext>
            </a:extLst>
          </p:cNvPr>
          <p:cNvSpPr>
            <a:spLocks noGrp="1"/>
          </p:cNvSpPr>
          <p:nvPr>
            <p:ph type="sldNum" sz="quarter" idx="12"/>
          </p:nvPr>
        </p:nvSpPr>
        <p:spPr/>
        <p:txBody>
          <a:bodyPr/>
          <a:lstStyle/>
          <a:p>
            <a:fld id="{6BD2E9CB-2D77-5E49-92D1-E816ADA9A0D4}" type="slidenum">
              <a:rPr lang="en-US" smtClean="0"/>
              <a:t>41</a:t>
            </a:fld>
            <a:endParaRPr lang="en-US"/>
          </a:p>
        </p:txBody>
      </p:sp>
    </p:spTree>
    <p:extLst>
      <p:ext uri="{BB962C8B-B14F-4D97-AF65-F5344CB8AC3E}">
        <p14:creationId xmlns:p14="http://schemas.microsoft.com/office/powerpoint/2010/main" val="812247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Asset Management</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73464" y="2321699"/>
            <a:ext cx="11758559" cy="4399775"/>
          </a:xfrm>
        </p:spPr>
        <p:txBody>
          <a:bodyPr vert="horz" lIns="91440" tIns="45720" rIns="91440" bIns="45720" rtlCol="0" anchor="t">
            <a:normAutofit/>
          </a:bodyPr>
          <a:lstStyle/>
          <a:p>
            <a:pPr marL="342900"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effectLst/>
                <a:latin typeface="Times New Roman"/>
                <a:ea typeface="Times New Roman" panose="02020603050405020304" pitchFamily="18" charset="0"/>
                <a:cs typeface="Times New Roman"/>
              </a:rPr>
              <a:t>HUD-91071-OHF Escrow Agreement for Off-site Facilities</a:t>
            </a:r>
            <a:r>
              <a:rPr lang="en-US" sz="2200">
                <a:effectLst/>
                <a:latin typeface="Times New Roman"/>
                <a:ea typeface="Times New Roman" panose="02020603050405020304" pitchFamily="18" charset="0"/>
                <a:cs typeface="Times New Roman"/>
              </a:rPr>
              <a:t>. Escrow agreement between Borrower and Lender to be used in cases involving off-site construction projects.  Signed by Borrower and Lender.  Used at initial endorsement.</a:t>
            </a:r>
            <a:r>
              <a:rPr lang="en-US" sz="2200">
                <a:latin typeface="Times New Roman"/>
                <a:ea typeface="Times New Roman" panose="02020603050405020304" pitchFamily="18" charset="0"/>
                <a:cs typeface="Times New Roman"/>
              </a:rPr>
              <a:t> </a:t>
            </a:r>
            <a:r>
              <a:rPr lang="en-US" sz="2200">
                <a:effectLst/>
                <a:latin typeface="Times New Roman"/>
                <a:ea typeface="Times New Roman" panose="02020603050405020304" pitchFamily="18" charset="0"/>
                <a:cs typeface="Times New Roman"/>
              </a:rPr>
              <a:t> </a:t>
            </a:r>
            <a:endParaRPr lang="en-US">
              <a:latin typeface="Calibri" panose="020F0502020204030204"/>
              <a:ea typeface="Times New Roman" panose="02020603050405020304" pitchFamily="18" charset="0"/>
              <a:cs typeface="Calibri" panose="020F0502020204030204"/>
            </a:endParaRPr>
          </a:p>
          <a:p>
            <a:pPr marL="857250" lvl="1" indent="-342900">
              <a:lnSpc>
                <a:spcPct val="114999"/>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Section D.</a:t>
            </a:r>
            <a:r>
              <a:rPr lang="en-US" sz="2200">
                <a:solidFill>
                  <a:srgbClr val="000000"/>
                </a:solidFill>
                <a:latin typeface="Times New Roman"/>
                <a:ea typeface="Times New Roman" panose="02020603050405020304" pitchFamily="18" charset="0"/>
                <a:cs typeface="Times New Roman"/>
              </a:rPr>
              <a:t> </a:t>
            </a:r>
            <a:r>
              <a:rPr lang="en-US" sz="2200">
                <a:solidFill>
                  <a:srgbClr val="000000"/>
                </a:solidFill>
                <a:effectLst/>
                <a:latin typeface="Times New Roman"/>
                <a:ea typeface="Times New Roman" panose="02020603050405020304" pitchFamily="18" charset="0"/>
                <a:cs typeface="Times New Roman"/>
              </a:rPr>
              <a:t> Added new language to allow for extensions for up to 90 days</a:t>
            </a:r>
            <a:r>
              <a:rPr lang="en-US" sz="2200">
                <a:solidFill>
                  <a:srgbClr val="000000"/>
                </a:solidFill>
                <a:latin typeface="Times New Roman"/>
                <a:ea typeface="Times New Roman" panose="02020603050405020304" pitchFamily="18" charset="0"/>
                <a:cs typeface="Times New Roman"/>
              </a:rPr>
              <a:t>.</a:t>
            </a:r>
            <a:r>
              <a:rPr lang="en-US" sz="2200">
                <a:solidFill>
                  <a:srgbClr val="000000"/>
                </a:solidFill>
                <a:effectLst/>
                <a:latin typeface="Times New Roman"/>
                <a:ea typeface="Times New Roman" panose="02020603050405020304" pitchFamily="18" charset="0"/>
                <a:cs typeface="Times New Roman"/>
              </a:rPr>
              <a:t> </a:t>
            </a:r>
            <a:r>
              <a:rPr lang="en-US" sz="2200">
                <a:solidFill>
                  <a:srgbClr val="000000"/>
                </a:solidFill>
                <a:latin typeface="Times New Roman"/>
                <a:ea typeface="Times New Roman" panose="02020603050405020304" pitchFamily="18" charset="0"/>
                <a:cs typeface="Times New Roman"/>
              </a:rPr>
              <a:t>Must</a:t>
            </a:r>
            <a:r>
              <a:rPr lang="en-US" sz="2200">
                <a:solidFill>
                  <a:srgbClr val="000000"/>
                </a:solidFill>
                <a:effectLst/>
                <a:latin typeface="Times New Roman"/>
                <a:ea typeface="Times New Roman" panose="02020603050405020304" pitchFamily="18" charset="0"/>
                <a:cs typeface="Times New Roman"/>
              </a:rPr>
              <a:t> be submitted in advance to HUD and the Lender with a detailed explanation for the extension.</a:t>
            </a:r>
            <a:r>
              <a:rPr lang="en-US" sz="2200">
                <a:solidFill>
                  <a:srgbClr val="000000"/>
                </a:solidFill>
                <a:latin typeface="Times New Roman"/>
                <a:ea typeface="Times New Roman" panose="02020603050405020304" pitchFamily="18" charset="0"/>
                <a:cs typeface="Times New Roman"/>
              </a:rPr>
              <a:t>  </a:t>
            </a:r>
            <a:endParaRPr lang="en-US" sz="2200">
              <a:cs typeface="Calibri"/>
            </a:endParaRPr>
          </a:p>
          <a:p>
            <a:pPr marL="742950" lvl="1" indent="-285750">
              <a:lnSpc>
                <a:spcPct val="114999"/>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Agreement #1 and #8.</a:t>
            </a:r>
            <a:r>
              <a:rPr lang="en-US" sz="2200">
                <a:solidFill>
                  <a:srgbClr val="000000"/>
                </a:solidFill>
                <a:latin typeface="Times New Roman"/>
                <a:ea typeface="Times New Roman" panose="02020603050405020304" pitchFamily="18" charset="0"/>
                <a:cs typeface="Times New Roman"/>
              </a:rPr>
              <a:t> </a:t>
            </a:r>
            <a:r>
              <a:rPr lang="en-US" sz="2200">
                <a:solidFill>
                  <a:srgbClr val="000000"/>
                </a:solidFill>
                <a:effectLst/>
                <a:latin typeface="Times New Roman"/>
                <a:ea typeface="Times New Roman" panose="02020603050405020304" pitchFamily="18" charset="0"/>
                <a:cs typeface="Times New Roman"/>
              </a:rPr>
              <a:t> Capitalized Depository Institution and added that Depository Institution must be satisfactory to HUD as well as the Lender.</a:t>
            </a:r>
            <a:endParaRPr lang="en-US" sz="2200">
              <a:effectLst/>
              <a:latin typeface="Times New Roman"/>
              <a:ea typeface="Times New Roman" panose="02020603050405020304" pitchFamily="18" charset="0"/>
              <a:cs typeface="Times New Roman"/>
            </a:endParaRPr>
          </a:p>
          <a:p>
            <a:pPr marL="742950" lvl="1" indent="-285750">
              <a:lnSpc>
                <a:spcPct val="115000"/>
              </a:lnSpc>
              <a:spcBef>
                <a:spcPts val="0"/>
              </a:spcBef>
              <a:buFont typeface="Wingdings" panose="05000000000000000000" pitchFamily="2"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effectLst/>
                <a:latin typeface="Times New Roman"/>
                <a:ea typeface="Times New Roman" panose="02020603050405020304" pitchFamily="18" charset="0"/>
                <a:cs typeface="Times New Roman"/>
              </a:rPr>
              <a:t>Agreement #5 and #7.</a:t>
            </a:r>
            <a:r>
              <a:rPr lang="en-US" sz="2200">
                <a:solidFill>
                  <a:srgbClr val="000000"/>
                </a:solidFill>
                <a:latin typeface="Times New Roman"/>
                <a:ea typeface="Times New Roman" panose="02020603050405020304" pitchFamily="18" charset="0"/>
                <a:cs typeface="Times New Roman"/>
              </a:rPr>
              <a:t> </a:t>
            </a:r>
            <a:r>
              <a:rPr lang="en-US" sz="2200">
                <a:solidFill>
                  <a:srgbClr val="000000"/>
                </a:solidFill>
                <a:effectLst/>
                <a:latin typeface="Times New Roman"/>
                <a:ea typeface="Times New Roman" panose="02020603050405020304" pitchFamily="18" charset="0"/>
                <a:cs typeface="Times New Roman"/>
              </a:rPr>
              <a:t> Lender was added as recipient of requested information.</a:t>
            </a:r>
            <a:r>
              <a:rPr lang="en-US" sz="2200">
                <a:solidFill>
                  <a:srgbClr val="000000"/>
                </a:solidFill>
                <a:latin typeface="Times New Roman"/>
                <a:ea typeface="Times New Roman" panose="02020603050405020304" pitchFamily="18" charset="0"/>
                <a:cs typeface="Times New Roman"/>
              </a:rPr>
              <a:t>  </a:t>
            </a:r>
            <a:r>
              <a:rPr lang="en-US" sz="2200">
                <a:solidFill>
                  <a:srgbClr val="000000"/>
                </a:solidFill>
                <a:effectLst/>
                <a:latin typeface="Times New Roman"/>
                <a:ea typeface="Times New Roman" panose="02020603050405020304" pitchFamily="18" charset="0"/>
                <a:cs typeface="Times New Roman"/>
              </a:rPr>
              <a:t> Added specific references to documents to be used for disbursements.</a:t>
            </a:r>
            <a:endParaRPr lang="en-US" sz="2200">
              <a:effectLst/>
              <a:latin typeface="Times New Roman"/>
              <a:ea typeface="Times New Roman" panose="02020603050405020304" pitchFamily="18" charset="0"/>
              <a:cs typeface="Times New Roman"/>
            </a:endParaRPr>
          </a:p>
          <a:p>
            <a:pPr marL="0" indent="0">
              <a:buNone/>
            </a:pPr>
            <a:endParaRPr lang="en-US" sz="2000"/>
          </a:p>
          <a:p>
            <a:pPr lvl="1"/>
            <a:endParaRPr lang="en-US"/>
          </a:p>
        </p:txBody>
      </p:sp>
      <p:sp>
        <p:nvSpPr>
          <p:cNvPr id="4" name="Slide Number Placeholder 3">
            <a:extLst>
              <a:ext uri="{FF2B5EF4-FFF2-40B4-BE49-F238E27FC236}">
                <a16:creationId xmlns:a16="http://schemas.microsoft.com/office/drawing/2014/main" id="{E7C1EB36-9D32-3595-F75D-AF63DADB8F19}"/>
              </a:ext>
            </a:extLst>
          </p:cNvPr>
          <p:cNvSpPr>
            <a:spLocks noGrp="1"/>
          </p:cNvSpPr>
          <p:nvPr>
            <p:ph type="sldNum" sz="quarter" idx="12"/>
          </p:nvPr>
        </p:nvSpPr>
        <p:spPr/>
        <p:txBody>
          <a:bodyPr/>
          <a:lstStyle/>
          <a:p>
            <a:fld id="{6BD2E9CB-2D77-5E49-92D1-E816ADA9A0D4}" type="slidenum">
              <a:rPr lang="en-US" smtClean="0"/>
              <a:t>42</a:t>
            </a:fld>
            <a:endParaRPr lang="en-US"/>
          </a:p>
        </p:txBody>
      </p:sp>
    </p:spTree>
    <p:extLst>
      <p:ext uri="{BB962C8B-B14F-4D97-AF65-F5344CB8AC3E}">
        <p14:creationId xmlns:p14="http://schemas.microsoft.com/office/powerpoint/2010/main" val="39770278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a:xfrm>
            <a:off x="838200" y="365125"/>
            <a:ext cx="10526038" cy="1346439"/>
          </a:xfrm>
        </p:spPr>
        <p:txBody>
          <a:bodyPr/>
          <a:lstStyle/>
          <a:p>
            <a:r>
              <a:rPr lang="en-US">
                <a:solidFill>
                  <a:schemeClr val="bg1"/>
                </a:solidFill>
              </a:rPr>
              <a:t>OHF Document Review – Asset Management</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7" y="2370024"/>
            <a:ext cx="11544097" cy="4403951"/>
          </a:xfrm>
        </p:spPr>
        <p:txBody>
          <a:bodyPr>
            <a:normAutofit/>
          </a:bodyPr>
          <a:lstStyle/>
          <a:p>
            <a:pPr>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HUD-92464-OHF Request for Approval of Advance of Escrow Funds</a:t>
            </a:r>
            <a:r>
              <a:rPr lang="en-US" sz="2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rPr>
              <a:t>Document used by Borrower to request approval of advance of various types of escrow funds.  Prepared by Borrower requiring signatures from Lender, architect (if applicable), and Depository Institution.  Used for escrows persisting beyond initial/final or final endorsement during asset management phase of FHA-insured loans.</a:t>
            </a: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Added document to be forwarded to HUD as well as the Lender.  </a:t>
            </a: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Changes for documents and supporting data to be submitted electronically to HUD - no longer in duplicates mailed to HUD.  </a:t>
            </a: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Clarified signatories for the Borrower for certain sections.</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7DB7D884-A4E3-4CF5-6A23-3305A58DE4A6}"/>
              </a:ext>
            </a:extLst>
          </p:cNvPr>
          <p:cNvSpPr>
            <a:spLocks noGrp="1"/>
          </p:cNvSpPr>
          <p:nvPr>
            <p:ph type="sldNum" sz="quarter" idx="12"/>
          </p:nvPr>
        </p:nvSpPr>
        <p:spPr/>
        <p:txBody>
          <a:bodyPr/>
          <a:lstStyle/>
          <a:p>
            <a:fld id="{6BD2E9CB-2D77-5E49-92D1-E816ADA9A0D4}" type="slidenum">
              <a:rPr lang="en-US" smtClean="0"/>
              <a:t>43</a:t>
            </a:fld>
            <a:endParaRPr lang="en-US"/>
          </a:p>
        </p:txBody>
      </p:sp>
    </p:spTree>
    <p:extLst>
      <p:ext uri="{BB962C8B-B14F-4D97-AF65-F5344CB8AC3E}">
        <p14:creationId xmlns:p14="http://schemas.microsoft.com/office/powerpoint/2010/main" val="18058039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Underwriting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70969" y="2486150"/>
            <a:ext cx="11412570" cy="4006725"/>
          </a:xfrm>
        </p:spPr>
        <p:txBody>
          <a:bodyPr vert="horz" lIns="91440" tIns="45720" rIns="91440" bIns="45720" rtlCol="0" anchor="t">
            <a:normAutofit/>
          </a:bodyPr>
          <a:lstStyle/>
          <a:p>
            <a:pPr marL="0" indent="0" algn="ctr">
              <a:buNone/>
            </a:pPr>
            <a:endParaRPr lang="en-US" sz="44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sz="4800">
                <a:latin typeface="Calibri"/>
                <a:ea typeface="Times New Roman" panose="02020603050405020304" pitchFamily="18" charset="0"/>
                <a:cs typeface="Times New Roman"/>
              </a:rPr>
              <a:t>OHF Interest Rate Reductions</a:t>
            </a:r>
            <a:endParaRPr lang="en-US" sz="480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B8F8DB83-8BEC-5D53-0914-71D7268F25BB}"/>
              </a:ext>
            </a:extLst>
          </p:cNvPr>
          <p:cNvSpPr>
            <a:spLocks noGrp="1"/>
          </p:cNvSpPr>
          <p:nvPr>
            <p:ph type="sldNum" sz="quarter" idx="12"/>
          </p:nvPr>
        </p:nvSpPr>
        <p:spPr/>
        <p:txBody>
          <a:bodyPr/>
          <a:lstStyle/>
          <a:p>
            <a:fld id="{6BD2E9CB-2D77-5E49-92D1-E816ADA9A0D4}" type="slidenum">
              <a:rPr lang="en-US" smtClean="0"/>
              <a:t>44</a:t>
            </a:fld>
            <a:endParaRPr lang="en-US"/>
          </a:p>
        </p:txBody>
      </p:sp>
    </p:spTree>
    <p:extLst>
      <p:ext uri="{BB962C8B-B14F-4D97-AF65-F5344CB8AC3E}">
        <p14:creationId xmlns:p14="http://schemas.microsoft.com/office/powerpoint/2010/main" val="784133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Interest Rate Reductions</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0" y="2470666"/>
            <a:ext cx="11542309" cy="4022209"/>
          </a:xfrm>
        </p:spPr>
        <p:txBody>
          <a:bodyPr vert="horz" lIns="91440" tIns="45720" rIns="91440" bIns="45720" rtlCol="0" anchor="t">
            <a:normAutofit/>
          </a:bodyPr>
          <a:lstStyle/>
          <a:p>
            <a:pPr marL="0" indent="0" algn="ctr">
              <a:buNone/>
            </a:pPr>
            <a:endParaRPr lang="en-US" sz="800" b="1"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3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HUD-90032-OHF Lender Narrative - Interest Rate Reduction</a:t>
            </a:r>
          </a:p>
          <a:p>
            <a:pPr algn="ctr"/>
            <a:endPar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3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HUD-90033-OHF Lender's Certification in Support of Request for IRR</a:t>
            </a:r>
            <a:endParaRPr lang="en-US" sz="3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US" sz="3600"/>
          </a:p>
          <a:p>
            <a:pPr lvl="1"/>
            <a:endParaRPr lang="en-US"/>
          </a:p>
        </p:txBody>
      </p:sp>
      <p:sp>
        <p:nvSpPr>
          <p:cNvPr id="4" name="Slide Number Placeholder 3">
            <a:extLst>
              <a:ext uri="{FF2B5EF4-FFF2-40B4-BE49-F238E27FC236}">
                <a16:creationId xmlns:a16="http://schemas.microsoft.com/office/drawing/2014/main" id="{2C6B58AA-C1E3-B724-FCB4-C815C97B2842}"/>
              </a:ext>
            </a:extLst>
          </p:cNvPr>
          <p:cNvSpPr>
            <a:spLocks noGrp="1"/>
          </p:cNvSpPr>
          <p:nvPr>
            <p:ph type="sldNum" sz="quarter" idx="12"/>
          </p:nvPr>
        </p:nvSpPr>
        <p:spPr/>
        <p:txBody>
          <a:bodyPr/>
          <a:lstStyle/>
          <a:p>
            <a:fld id="{6BD2E9CB-2D77-5E49-92D1-E816ADA9A0D4}" type="slidenum">
              <a:rPr lang="en-US" smtClean="0"/>
              <a:t>45</a:t>
            </a:fld>
            <a:endParaRPr lang="en-US"/>
          </a:p>
        </p:txBody>
      </p:sp>
    </p:spTree>
    <p:extLst>
      <p:ext uri="{BB962C8B-B14F-4D97-AF65-F5344CB8AC3E}">
        <p14:creationId xmlns:p14="http://schemas.microsoft.com/office/powerpoint/2010/main" val="1999570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Interest Rate Reductions </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48869" y="2470666"/>
            <a:ext cx="11894261" cy="4022209"/>
          </a:xfrm>
        </p:spPr>
        <p:txBody>
          <a:bodyPr vert="horz" lIns="91440" tIns="45720" rIns="91440" bIns="45720" rtlCol="0" anchor="t">
            <a:normAutofit/>
          </a:bodyPr>
          <a:lstStyle/>
          <a:p>
            <a:pPr marL="0" indent="0">
              <a:buNone/>
            </a:pPr>
            <a:r>
              <a:rPr lang="en-US" sz="2200">
                <a:solidFill>
                  <a:srgbClr val="000000"/>
                </a:solidFill>
                <a:latin typeface="Times New Roman"/>
                <a:ea typeface="Times New Roman" panose="02020603050405020304" pitchFamily="18" charset="0"/>
                <a:cs typeface="Times New Roman"/>
              </a:rPr>
              <a:t>Two </a:t>
            </a:r>
            <a:r>
              <a:rPr lang="en-US" sz="2200">
                <a:solidFill>
                  <a:srgbClr val="000000"/>
                </a:solidFill>
                <a:effectLst/>
                <a:latin typeface="Times New Roman"/>
                <a:ea typeface="Times New Roman" panose="02020603050405020304" pitchFamily="18" charset="0"/>
                <a:cs typeface="Times New Roman"/>
              </a:rPr>
              <a:t>new forms are being added to this collection:</a:t>
            </a:r>
            <a:r>
              <a:rPr lang="en-US" sz="2200">
                <a:solidFill>
                  <a:srgbClr val="000000"/>
                </a:solidFill>
                <a:latin typeface="Times New Roman"/>
                <a:ea typeface="Times New Roman" panose="02020603050405020304" pitchFamily="18" charset="0"/>
                <a:cs typeface="Times New Roman"/>
              </a:rPr>
              <a:t>  </a:t>
            </a:r>
            <a:endParaRPr lang="en-US" sz="2200">
              <a:solidFill>
                <a:srgbClr val="000000"/>
              </a:solidFill>
              <a:effectLst/>
              <a:latin typeface="Times New Roman"/>
              <a:ea typeface="Times New Roman" panose="02020603050405020304" pitchFamily="18" charset="0"/>
              <a:cs typeface="Times New Roman" panose="02020603050405020304" pitchFamily="18" charset="0"/>
            </a:endParaRPr>
          </a:p>
          <a:p>
            <a:r>
              <a:rPr lang="en-US" sz="2200" u="sng">
                <a:solidFill>
                  <a:srgbClr val="000000"/>
                </a:solidFill>
                <a:effectLst/>
                <a:latin typeface="Times New Roman"/>
                <a:ea typeface="Times New Roman" panose="02020603050405020304" pitchFamily="18" charset="0"/>
                <a:cs typeface="Times New Roman"/>
              </a:rPr>
              <a:t>HUD-90032-OHF Lender Narrative - Interest Rate Reduction</a:t>
            </a:r>
            <a:r>
              <a:rPr lang="en-US" sz="2200" u="sng">
                <a:solidFill>
                  <a:srgbClr val="000000"/>
                </a:solidFill>
                <a:latin typeface="Times New Roman"/>
                <a:ea typeface="Times New Roman" panose="02020603050405020304" pitchFamily="18" charset="0"/>
                <a:cs typeface="Times New Roman"/>
              </a:rPr>
              <a:t> </a:t>
            </a:r>
            <a:endParaRPr lang="en-US" sz="22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u="sng">
                <a:solidFill>
                  <a:srgbClr val="000000"/>
                </a:solidFill>
                <a:effectLst/>
                <a:latin typeface="Times New Roman"/>
                <a:ea typeface="Times New Roman" panose="02020603050405020304" pitchFamily="18" charset="0"/>
                <a:cs typeface="Times New Roman"/>
              </a:rPr>
              <a:t>HUD-90033-OHF Lender's Certification in Support of Request for IRR</a:t>
            </a:r>
            <a:endParaRPr lang="en-US" sz="2200" u="sng">
              <a:solidFill>
                <a:srgbClr val="000000"/>
              </a:solidFill>
              <a:latin typeface="Times New Roman"/>
              <a:ea typeface="Times New Roman" panose="02020603050405020304" pitchFamily="18" charset="0"/>
              <a:cs typeface="Times New Roman"/>
            </a:endParaRPr>
          </a:p>
          <a:p>
            <a:r>
              <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HUD-90033-OHF and HUD-90032-OHF are being added for occasional situations involving interest rate reductions.  </a:t>
            </a:r>
          </a:p>
          <a:p>
            <a:pPr lvl="1"/>
            <a:r>
              <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forms allow the lender to summarize the rationale for the request and certify that programmatic requirements for interest rate reductions have been met. </a:t>
            </a:r>
          </a:p>
          <a:p>
            <a:pPr lvl="1"/>
            <a:r>
              <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documents are based on OHF draft guidance as well as similar forms used by the Section 232 program.  </a:t>
            </a:r>
            <a:endParaRPr lang="en-US" sz="2200"/>
          </a:p>
          <a:p>
            <a:pPr lvl="1"/>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buNone/>
            </a:pPr>
            <a:endParaRPr lang="en-US"/>
          </a:p>
        </p:txBody>
      </p:sp>
      <p:sp>
        <p:nvSpPr>
          <p:cNvPr id="4" name="Slide Number Placeholder 3">
            <a:extLst>
              <a:ext uri="{FF2B5EF4-FFF2-40B4-BE49-F238E27FC236}">
                <a16:creationId xmlns:a16="http://schemas.microsoft.com/office/drawing/2014/main" id="{34C9FFB9-A780-BEE9-3DC8-F14BAE635B4B}"/>
              </a:ext>
            </a:extLst>
          </p:cNvPr>
          <p:cNvSpPr>
            <a:spLocks noGrp="1"/>
          </p:cNvSpPr>
          <p:nvPr>
            <p:ph type="sldNum" sz="quarter" idx="12"/>
          </p:nvPr>
        </p:nvSpPr>
        <p:spPr/>
        <p:txBody>
          <a:bodyPr/>
          <a:lstStyle/>
          <a:p>
            <a:fld id="{6BD2E9CB-2D77-5E49-92D1-E816ADA9A0D4}" type="slidenum">
              <a:rPr lang="en-US" smtClean="0"/>
              <a:t>46</a:t>
            </a:fld>
            <a:endParaRPr lang="en-US"/>
          </a:p>
        </p:txBody>
      </p:sp>
    </p:spTree>
    <p:extLst>
      <p:ext uri="{BB962C8B-B14F-4D97-AF65-F5344CB8AC3E}">
        <p14:creationId xmlns:p14="http://schemas.microsoft.com/office/powerpoint/2010/main" val="42415604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and OAE Document Review - Questions</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48869" y="2470666"/>
            <a:ext cx="11894261" cy="4022209"/>
          </a:xfrm>
        </p:spPr>
        <p:txBody>
          <a:bodyPr vert="horz" lIns="91440" tIns="45720" rIns="91440" bIns="45720" rtlCol="0" anchor="t">
            <a:normAutofit/>
          </a:bodyPr>
          <a:lstStyle/>
          <a:p>
            <a:pPr marL="0" indent="0">
              <a:buNone/>
            </a:pPr>
            <a:endParaRPr lang="en-US" sz="2200">
              <a:solidFill>
                <a:srgbClr val="000000"/>
              </a:solidFill>
              <a:latin typeface="Times New Roman"/>
              <a:ea typeface="Times New Roman" panose="02020603050405020304" pitchFamily="18" charset="0"/>
              <a:cs typeface="Times New Roman" panose="02020603050405020304" pitchFamily="18" charset="0"/>
            </a:endParaRPr>
          </a:p>
          <a:p>
            <a:r>
              <a:rPr lang="en-US" sz="4000" u="sng">
                <a:solidFill>
                  <a:srgbClr val="000000"/>
                </a:solidFill>
                <a:latin typeface="Times New Roman"/>
                <a:ea typeface="Times New Roman" panose="02020603050405020304" pitchFamily="18" charset="0"/>
                <a:cs typeface="Times New Roman"/>
              </a:rPr>
              <a:t>Questions?</a:t>
            </a:r>
            <a:endParaRPr lang="en-US" sz="4000" u="sng">
              <a:solidFill>
                <a:srgbClr val="000000"/>
              </a:solidFill>
              <a:latin typeface="Times New Roman"/>
              <a:ea typeface="Times New Roman" panose="02020603050405020304" pitchFamily="18" charset="0"/>
              <a:cs typeface="Times New Roman" panose="02020603050405020304" pitchFamily="18" charset="0"/>
            </a:endParaRPr>
          </a:p>
          <a:p>
            <a:r>
              <a:rPr lang="en-US" sz="4000" u="sng">
                <a:solidFill>
                  <a:srgbClr val="000000"/>
                </a:solidFill>
                <a:latin typeface="Times New Roman"/>
                <a:ea typeface="Times New Roman" panose="02020603050405020304" pitchFamily="18" charset="0"/>
                <a:cs typeface="Times New Roman"/>
              </a:rPr>
              <a:t>Resources:</a:t>
            </a:r>
          </a:p>
          <a:p>
            <a:pPr lvl="1"/>
            <a:r>
              <a:rPr lang="en-US" sz="2000" u="sng">
                <a:solidFill>
                  <a:srgbClr val="000000"/>
                </a:solidFill>
                <a:latin typeface="Times New Roman"/>
                <a:ea typeface="Times New Roman" panose="02020603050405020304" pitchFamily="18" charset="0"/>
                <a:cs typeface="Times New Roman"/>
                <a:hlinkClick r:id="rId4">
                  <a:extLst>
                    <a:ext uri="{A12FA001-AC4F-418D-AE19-62706E023703}">
                      <ahyp:hlinkClr xmlns:ahyp="http://schemas.microsoft.com/office/drawing/2018/hyperlinkcolor" val="tx"/>
                    </a:ext>
                  </a:extLst>
                </a:hlinkClick>
              </a:rPr>
              <a:t>post-training questions, email Hospitals@hud.gov</a:t>
            </a:r>
            <a:endParaRPr lang="en-US" sz="2000" u="sng">
              <a:solidFill>
                <a:srgbClr val="000000"/>
              </a:solidFill>
              <a:latin typeface="Times New Roman"/>
              <a:ea typeface="Times New Roman" panose="02020603050405020304" pitchFamily="18" charset="0"/>
              <a:cs typeface="Times New Roman" panose="02020603050405020304" pitchFamily="18" charset="0"/>
            </a:endParaRPr>
          </a:p>
          <a:p>
            <a:pPr lvl="1"/>
            <a:r>
              <a:rPr lang="en-US" sz="2000">
                <a:solidFill>
                  <a:srgbClr val="000000"/>
                </a:solidFill>
                <a:ea typeface="+mn-lt"/>
                <a:cs typeface="+mn-lt"/>
                <a:hlinkClick r:id="rId5"/>
              </a:rPr>
              <a:t>https://www.hud.gov/federal_housing_administration/healthcare_facilities/residential_care/home_242</a:t>
            </a:r>
            <a:r>
              <a:rPr lang="en-US" sz="2000">
                <a:solidFill>
                  <a:srgbClr val="000000"/>
                </a:solidFill>
                <a:ea typeface="+mn-lt"/>
                <a:cs typeface="+mn-lt"/>
              </a:rPr>
              <a:t> </a:t>
            </a:r>
            <a:endParaRPr lang="en-US" sz="2000" u="sng">
              <a:solidFill>
                <a:srgbClr val="000000"/>
              </a:solidFill>
              <a:latin typeface="Times New Roman"/>
              <a:ea typeface="Times New Roman" panose="02020603050405020304" pitchFamily="18" charset="0"/>
              <a:cs typeface="Times New Roman" panose="02020603050405020304" pitchFamily="18" charset="0"/>
            </a:endParaRPr>
          </a:p>
          <a:p>
            <a:pPr lvl="1"/>
            <a:r>
              <a:rPr lang="en-US" sz="2000">
                <a:solidFill>
                  <a:srgbClr val="000000"/>
                </a:solidFill>
                <a:ea typeface="+mn-lt"/>
                <a:cs typeface="+mn-lt"/>
                <a:hlinkClick r:id="rId6"/>
              </a:rPr>
              <a:t>https://www.hud.gov/federal_housing_administration/healthcare_facilities/section_242/additional_resources/242_docs</a:t>
            </a:r>
            <a:r>
              <a:rPr lang="en-US" sz="2000">
                <a:solidFill>
                  <a:srgbClr val="000000"/>
                </a:solidFill>
                <a:latin typeface="Calibri"/>
                <a:cs typeface="Calibri"/>
              </a:rPr>
              <a:t> </a:t>
            </a:r>
            <a:r>
              <a:rPr lang="en-US" sz="2000">
                <a:solidFill>
                  <a:srgbClr val="000000"/>
                </a:solidFill>
                <a:latin typeface="Times New Roman"/>
                <a:cs typeface="Times New Roman"/>
              </a:rPr>
              <a:t>  </a:t>
            </a:r>
            <a:endParaRPr lang="en-US" sz="2000">
              <a:cs typeface="Calibri"/>
            </a:endParaRPr>
          </a:p>
          <a:p>
            <a:pPr lvl="1"/>
            <a:endParaRPr lang="en-US" sz="2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buNone/>
            </a:pPr>
            <a:endParaRPr lang="en-US"/>
          </a:p>
        </p:txBody>
      </p:sp>
      <p:sp>
        <p:nvSpPr>
          <p:cNvPr id="4" name="Slide Number Placeholder 3">
            <a:extLst>
              <a:ext uri="{FF2B5EF4-FFF2-40B4-BE49-F238E27FC236}">
                <a16:creationId xmlns:a16="http://schemas.microsoft.com/office/drawing/2014/main" id="{34C9FFB9-A780-BEE9-3DC8-F14BAE635B4B}"/>
              </a:ext>
            </a:extLst>
          </p:cNvPr>
          <p:cNvSpPr>
            <a:spLocks noGrp="1"/>
          </p:cNvSpPr>
          <p:nvPr>
            <p:ph type="sldNum" sz="quarter" idx="12"/>
          </p:nvPr>
        </p:nvSpPr>
        <p:spPr/>
        <p:txBody>
          <a:bodyPr/>
          <a:lstStyle/>
          <a:p>
            <a:fld id="{6BD2E9CB-2D77-5E49-92D1-E816ADA9A0D4}" type="slidenum">
              <a:rPr lang="en-US" smtClean="0"/>
              <a:t>47</a:t>
            </a:fld>
            <a:endParaRPr lang="en-US"/>
          </a:p>
        </p:txBody>
      </p:sp>
    </p:spTree>
    <p:extLst>
      <p:ext uri="{BB962C8B-B14F-4D97-AF65-F5344CB8AC3E}">
        <p14:creationId xmlns:p14="http://schemas.microsoft.com/office/powerpoint/2010/main" val="302220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Underwriting</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70969" y="2486150"/>
            <a:ext cx="11412570" cy="4006725"/>
          </a:xfrm>
        </p:spPr>
        <p:txBody>
          <a:bodyPr vert="horz" lIns="91440" tIns="45720" rIns="91440" bIns="45720" rtlCol="0" anchor="t">
            <a:normAutofit/>
          </a:bodyPr>
          <a:lstStyle/>
          <a:p>
            <a:pPr marL="0" indent="0" algn="ctr">
              <a:buNone/>
            </a:pPr>
            <a:endParaRPr lang="en-US" sz="44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sz="4800">
                <a:latin typeface="Calibri"/>
                <a:cs typeface="Times New Roman"/>
              </a:rPr>
              <a:t>OHF UNDERWRITING AND CLOSING</a:t>
            </a:r>
            <a:endParaRPr lang="en-US"/>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B8F8DB83-8BEC-5D53-0914-71D7268F25BB}"/>
              </a:ext>
            </a:extLst>
          </p:cNvPr>
          <p:cNvSpPr>
            <a:spLocks noGrp="1"/>
          </p:cNvSpPr>
          <p:nvPr>
            <p:ph type="sldNum" sz="quarter" idx="12"/>
          </p:nvPr>
        </p:nvSpPr>
        <p:spPr/>
        <p:txBody>
          <a:bodyPr/>
          <a:lstStyle/>
          <a:p>
            <a:fld id="{6BD2E9CB-2D77-5E49-92D1-E816ADA9A0D4}" type="slidenum">
              <a:rPr lang="en-US" smtClean="0"/>
              <a:t>5</a:t>
            </a:fld>
            <a:endParaRPr lang="en-US"/>
          </a:p>
        </p:txBody>
      </p:sp>
    </p:spTree>
    <p:extLst>
      <p:ext uri="{BB962C8B-B14F-4D97-AF65-F5344CB8AC3E}">
        <p14:creationId xmlns:p14="http://schemas.microsoft.com/office/powerpoint/2010/main" val="300371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Underwriting</a:t>
            </a: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259976" y="2383972"/>
            <a:ext cx="11672048" cy="4376056"/>
          </a:xfrm>
        </p:spPr>
        <p:txBody>
          <a:bodyPr vert="horz" lIns="91440" tIns="45720" rIns="91440" bIns="45720" rtlCol="0" anchor="t">
            <a:normAutofit/>
          </a:bodyPr>
          <a:lstStyle/>
          <a:p>
            <a:pPr marL="342900" marR="0" lvl="0" indent="-342900">
              <a:lnSpc>
                <a:spcPct val="115000"/>
              </a:lnSpc>
              <a:spcBef>
                <a:spcPts val="0"/>
              </a:spcBef>
              <a:spcAft>
                <a:spcPts val="0"/>
              </a:spcAft>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80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HUD-92013-OHF Application for Hospital Project Mortgage Insurance</a:t>
            </a:r>
            <a:r>
              <a:rPr lang="en-US" sz="2400">
                <a:solidFill>
                  <a:srgbClr val="000000"/>
                </a:solidFill>
                <a:effectLst/>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Application for FHA-insurance under Section 242.  </a:t>
            </a:r>
            <a:r>
              <a:rPr lang="en-US" sz="2400">
                <a:latin typeface="Times New Roman"/>
                <a:ea typeface="Times New Roman" panose="02020603050405020304" pitchFamily="18" charset="0"/>
                <a:cs typeface="Times New Roman"/>
              </a:rPr>
              <a:t>Details components of the project and fees funded with mortgage proceeds.  Signed</a:t>
            </a:r>
            <a:r>
              <a:rPr lang="en-US" sz="2400">
                <a:effectLst/>
                <a:latin typeface="Times New Roman"/>
                <a:ea typeface="Times New Roman" panose="02020603050405020304" pitchFamily="18" charset="0"/>
                <a:cs typeface="Times New Roman"/>
              </a:rPr>
              <a:t> by Borrower and Lender.  Used in application, commitment, and closing processes.</a:t>
            </a: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Changed the document from a Word document to an Excel document.</a:t>
            </a:r>
            <a:r>
              <a:rPr lang="en-US">
                <a:solidFill>
                  <a:srgbClr val="000000"/>
                </a:solidFill>
                <a:latin typeface="Times New Roman"/>
                <a:ea typeface="Times New Roman" panose="02020603050405020304" pitchFamily="18" charset="0"/>
                <a:cs typeface="Times New Roman"/>
              </a:rPr>
              <a:t> </a:t>
            </a:r>
            <a:r>
              <a:rPr lang="en-US">
                <a:solidFill>
                  <a:srgbClr val="000000"/>
                </a:solidFill>
                <a:effectLst/>
                <a:latin typeface="Times New Roman"/>
                <a:ea typeface="Times New Roman" panose="02020603050405020304" pitchFamily="18" charset="0"/>
                <a:cs typeface="Times New Roman"/>
              </a:rPr>
              <a:t> This allows the Lender to enter data, which is totaled where necessary.</a:t>
            </a:r>
            <a:r>
              <a:rPr lang="en-US">
                <a:solidFill>
                  <a:srgbClr val="000000"/>
                </a:solidFill>
                <a:latin typeface="Times New Roman"/>
                <a:ea typeface="Times New Roman" panose="02020603050405020304" pitchFamily="18" charset="0"/>
                <a:cs typeface="Times New Roman"/>
              </a:rPr>
              <a:t>  </a:t>
            </a:r>
            <a:endPar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15000"/>
              </a:lnSpc>
              <a:spcBef>
                <a:spcPts val="0"/>
              </a:spcBef>
              <a:buFont typeface="Wingdings"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Added</a:t>
            </a:r>
            <a:r>
              <a:rPr lang="en-US">
                <a:solidFill>
                  <a:srgbClr val="000000"/>
                </a:solidFill>
                <a:latin typeface="Times New Roman"/>
                <a:ea typeface="Times New Roman" panose="02020603050405020304" pitchFamily="18" charset="0"/>
                <a:cs typeface="Times New Roman"/>
              </a:rPr>
              <a:t> schedules</a:t>
            </a:r>
            <a:r>
              <a:rPr lang="en-US">
                <a:solidFill>
                  <a:srgbClr val="000000"/>
                </a:solidFill>
                <a:effectLst/>
                <a:latin typeface="Times New Roman"/>
                <a:ea typeface="Times New Roman" panose="02020603050405020304" pitchFamily="18" charset="0"/>
                <a:cs typeface="Times New Roman"/>
              </a:rPr>
              <a:t> </a:t>
            </a:r>
            <a:r>
              <a:rPr lang="en-US">
                <a:solidFill>
                  <a:srgbClr val="000000"/>
                </a:solidFill>
                <a:latin typeface="Times New Roman"/>
                <a:ea typeface="Times New Roman" panose="02020603050405020304" pitchFamily="18" charset="0"/>
                <a:cs typeface="Times New Roman"/>
              </a:rPr>
              <a:t>where the Lender details the components of certain 92013 line items.   </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A3D7C9EE-390C-96CB-2EFB-B620BD1798F9}"/>
              </a:ext>
            </a:extLst>
          </p:cNvPr>
          <p:cNvSpPr>
            <a:spLocks noGrp="1"/>
          </p:cNvSpPr>
          <p:nvPr>
            <p:ph type="sldNum" sz="quarter" idx="12"/>
          </p:nvPr>
        </p:nvSpPr>
        <p:spPr/>
        <p:txBody>
          <a:bodyPr/>
          <a:lstStyle/>
          <a:p>
            <a:fld id="{6BD2E9CB-2D77-5E49-92D1-E816ADA9A0D4}" type="slidenum">
              <a:rPr lang="en-US" smtClean="0"/>
              <a:t>6</a:t>
            </a:fld>
            <a:endParaRPr lang="en-US"/>
          </a:p>
        </p:txBody>
      </p:sp>
    </p:spTree>
    <p:extLst>
      <p:ext uri="{BB962C8B-B14F-4D97-AF65-F5344CB8AC3E}">
        <p14:creationId xmlns:p14="http://schemas.microsoft.com/office/powerpoint/2010/main" val="928465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Underwriting</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0" y="2292833"/>
            <a:ext cx="12100956" cy="4565167"/>
          </a:xfrm>
        </p:spPr>
        <p:txBody>
          <a:bodyPr vert="horz" lIns="91440" tIns="45720" rIns="91440" bIns="45720" rtlCol="0" anchor="t">
            <a:normAutofit/>
          </a:bodyPr>
          <a:lstStyle/>
          <a:p>
            <a:pPr marL="342900"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300" u="sng">
                <a:solidFill>
                  <a:srgbClr val="000000"/>
                </a:solidFill>
                <a:latin typeface="Times New Roman"/>
                <a:ea typeface="Times New Roman" panose="02020603050405020304" pitchFamily="18" charset="0"/>
                <a:cs typeface="Times New Roman"/>
              </a:rPr>
              <a:t>HUD-92476A Escrow Agreement for Deferred Limited Rehabilitation</a:t>
            </a:r>
            <a:r>
              <a:rPr lang="en-US" sz="2300">
                <a:solidFill>
                  <a:srgbClr val="000000"/>
                </a:solidFill>
                <a:latin typeface="Times New Roman"/>
                <a:ea typeface="Times New Roman" panose="02020603050405020304" pitchFamily="18" charset="0"/>
                <a:cs typeface="Times New Roman"/>
              </a:rPr>
              <a:t>, and the </a:t>
            </a:r>
            <a:r>
              <a:rPr lang="en-US" sz="2300" u="sng">
                <a:solidFill>
                  <a:srgbClr val="000000"/>
                </a:solidFill>
                <a:latin typeface="Times New Roman"/>
                <a:ea typeface="Times New Roman" panose="02020603050405020304" pitchFamily="18" charset="0"/>
                <a:cs typeface="Times New Roman"/>
              </a:rPr>
              <a:t>HUD-92476-OHF</a:t>
            </a:r>
            <a:r>
              <a:rPr lang="en-US" sz="2300" u="sng">
                <a:solidFill>
                  <a:srgbClr val="000000"/>
                </a:solidFill>
                <a:effectLst/>
                <a:latin typeface="Times New Roman"/>
                <a:ea typeface="Times New Roman" panose="02020603050405020304" pitchFamily="18" charset="0"/>
                <a:cs typeface="Times New Roman"/>
              </a:rPr>
              <a:t> Escrow Agreement for Deferred Repairs</a:t>
            </a:r>
            <a:r>
              <a:rPr lang="en-US" sz="2300">
                <a:solidFill>
                  <a:srgbClr val="000000"/>
                </a:solidFill>
                <a:latin typeface="Times New Roman"/>
                <a:ea typeface="Times New Roman" panose="02020603050405020304" pitchFamily="18" charset="0"/>
                <a:cs typeface="Times New Roman"/>
              </a:rPr>
              <a:t>. </a:t>
            </a:r>
            <a:r>
              <a:rPr lang="en-US" sz="2300">
                <a:effectLst/>
                <a:latin typeface="Times New Roman"/>
                <a:ea typeface="Times New Roman" panose="02020603050405020304" pitchFamily="18" charset="0"/>
                <a:cs typeface="Times New Roman"/>
              </a:rPr>
              <a:t>Escrow </a:t>
            </a:r>
            <a:r>
              <a:rPr lang="en-US" sz="2300">
                <a:latin typeface="Times New Roman"/>
                <a:ea typeface="Times New Roman" panose="02020603050405020304" pitchFamily="18" charset="0"/>
                <a:cs typeface="Times New Roman"/>
              </a:rPr>
              <a:t>agreements</a:t>
            </a:r>
            <a:r>
              <a:rPr lang="en-US" sz="2300">
                <a:effectLst/>
                <a:latin typeface="Times New Roman"/>
                <a:ea typeface="Times New Roman" panose="02020603050405020304" pitchFamily="18" charset="0"/>
                <a:cs typeface="Times New Roman"/>
              </a:rPr>
              <a:t> between Borrower and Lender to be used in cases involving deferred work financed by a HUD insured </a:t>
            </a:r>
            <a:r>
              <a:rPr lang="en-US" sz="2300">
                <a:latin typeface="Times New Roman"/>
                <a:ea typeface="Times New Roman" panose="02020603050405020304" pitchFamily="18" charset="0"/>
                <a:cs typeface="Times New Roman"/>
              </a:rPr>
              <a:t>Section 223(f) loan (92476A) or 223(a)(7) loan (92476).</a:t>
            </a:r>
            <a:r>
              <a:rPr lang="en-US" sz="2300">
                <a:effectLst/>
                <a:latin typeface="Times New Roman"/>
                <a:ea typeface="Times New Roman" panose="02020603050405020304" pitchFamily="18" charset="0"/>
                <a:cs typeface="Times New Roman"/>
              </a:rPr>
              <a:t>  Signed by Borrower, Lender, and Depository Institution.  Used at initial/final endorsement for</a:t>
            </a:r>
            <a:r>
              <a:rPr lang="en-US" sz="2300">
                <a:latin typeface="Times New Roman"/>
                <a:ea typeface="Times New Roman" panose="02020603050405020304" pitchFamily="18" charset="0"/>
                <a:cs typeface="Times New Roman"/>
              </a:rPr>
              <a:t> loans that include deferred work.  </a:t>
            </a:r>
            <a:endParaRPr lang="en-US">
              <a:cs typeface="Calibri"/>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300">
                <a:solidFill>
                  <a:srgbClr val="000000"/>
                </a:solidFill>
                <a:effectLst/>
                <a:latin typeface="Times New Roman"/>
                <a:ea typeface="Times New Roman" panose="02020603050405020304" pitchFamily="18" charset="0"/>
                <a:cs typeface="Times New Roman"/>
              </a:rPr>
              <a:t>Renamed </a:t>
            </a:r>
            <a:r>
              <a:rPr lang="en-US" sz="2300">
                <a:solidFill>
                  <a:srgbClr val="000000"/>
                </a:solidFill>
                <a:latin typeface="Times New Roman"/>
                <a:ea typeface="Times New Roman" panose="02020603050405020304" pitchFamily="18" charset="0"/>
                <a:cs typeface="Times New Roman"/>
              </a:rPr>
              <a:t>Documents</a:t>
            </a:r>
            <a:r>
              <a:rPr lang="en-US" sz="2300">
                <a:solidFill>
                  <a:srgbClr val="000000"/>
                </a:solidFill>
                <a:effectLst/>
                <a:latin typeface="Times New Roman"/>
                <a:ea typeface="Times New Roman" panose="02020603050405020304" pitchFamily="18" charset="0"/>
                <a:cs typeface="Times New Roman"/>
              </a:rPr>
              <a:t> </a:t>
            </a:r>
            <a:r>
              <a:rPr lang="en-US" sz="2300">
                <a:solidFill>
                  <a:srgbClr val="000000"/>
                </a:solidFill>
                <a:latin typeface="Times New Roman"/>
                <a:ea typeface="Times New Roman" panose="02020603050405020304" pitchFamily="18" charset="0"/>
                <a:cs typeface="Times New Roman"/>
              </a:rPr>
              <a:t>to Deferred Limited Rehabilition or Repairs, to </a:t>
            </a:r>
            <a:r>
              <a:rPr lang="en-US" sz="2300">
                <a:solidFill>
                  <a:srgbClr val="000000"/>
                </a:solidFill>
                <a:effectLst/>
                <a:latin typeface="Times New Roman"/>
                <a:ea typeface="Times New Roman" panose="02020603050405020304" pitchFamily="18" charset="0"/>
                <a:cs typeface="Times New Roman"/>
              </a:rPr>
              <a:t>properly reflect the type of work involved.</a:t>
            </a:r>
            <a:r>
              <a:rPr lang="en-US" sz="2300">
                <a:solidFill>
                  <a:srgbClr val="000000"/>
                </a:solidFill>
                <a:latin typeface="Times New Roman"/>
                <a:ea typeface="Times New Roman" panose="02020603050405020304" pitchFamily="18" charset="0"/>
                <a:cs typeface="Times New Roman"/>
              </a:rPr>
              <a:t> </a:t>
            </a:r>
            <a:r>
              <a:rPr lang="en-US" sz="2300">
                <a:solidFill>
                  <a:srgbClr val="000000"/>
                </a:solidFill>
                <a:effectLst/>
                <a:latin typeface="Times New Roman"/>
                <a:ea typeface="Times New Roman" panose="02020603050405020304" pitchFamily="18" charset="0"/>
                <a:cs typeface="Times New Roman"/>
              </a:rPr>
              <a:t> Similar changes were made throughout document.</a:t>
            </a:r>
            <a:r>
              <a:rPr lang="en-US" sz="2300">
                <a:solidFill>
                  <a:srgbClr val="000000"/>
                </a:solidFill>
                <a:latin typeface="Times New Roman"/>
                <a:ea typeface="Times New Roman" panose="02020603050405020304" pitchFamily="18" charset="0"/>
                <a:cs typeface="Times New Roman"/>
              </a:rPr>
              <a:t> </a:t>
            </a:r>
            <a:endParaRPr lang="en-US" sz="2300">
              <a:solidFill>
                <a:srgbClr val="000000"/>
              </a:solidFill>
              <a:effectLst/>
              <a:latin typeface="Times New Roman"/>
              <a:ea typeface="Times New Roman" panose="02020603050405020304" pitchFamily="18" charset="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300">
                <a:solidFill>
                  <a:srgbClr val="000000"/>
                </a:solidFill>
                <a:effectLst/>
                <a:latin typeface="Times New Roman"/>
                <a:ea typeface="Times New Roman" panose="02020603050405020304" pitchFamily="18" charset="0"/>
                <a:cs typeface="Times New Roman"/>
              </a:rPr>
              <a:t>Added language in Section D </a:t>
            </a:r>
            <a:r>
              <a:rPr lang="en-US" sz="2300">
                <a:solidFill>
                  <a:srgbClr val="000000"/>
                </a:solidFill>
                <a:latin typeface="Times New Roman"/>
                <a:ea typeface="Times New Roman" panose="02020603050405020304" pitchFamily="18" charset="0"/>
                <a:cs typeface="Times New Roman"/>
              </a:rPr>
              <a:t>of each form to</a:t>
            </a:r>
            <a:r>
              <a:rPr lang="en-US" sz="2300">
                <a:solidFill>
                  <a:srgbClr val="000000"/>
                </a:solidFill>
                <a:effectLst/>
                <a:latin typeface="Times New Roman"/>
                <a:ea typeface="Times New Roman" panose="02020603050405020304" pitchFamily="18" charset="0"/>
                <a:cs typeface="Times New Roman"/>
              </a:rPr>
              <a:t> allow for extensions of up to 90 days</a:t>
            </a:r>
            <a:r>
              <a:rPr lang="en-US" sz="2300">
                <a:solidFill>
                  <a:srgbClr val="000000"/>
                </a:solidFill>
                <a:latin typeface="Times New Roman"/>
                <a:ea typeface="Times New Roman" panose="02020603050405020304" pitchFamily="18" charset="0"/>
                <a:cs typeface="Times New Roman"/>
              </a:rPr>
              <a:t>, when</a:t>
            </a:r>
            <a:r>
              <a:rPr lang="en-US" sz="2300">
                <a:solidFill>
                  <a:srgbClr val="000000"/>
                </a:solidFill>
                <a:effectLst/>
                <a:latin typeface="Times New Roman"/>
                <a:ea typeface="Times New Roman" panose="02020603050405020304" pitchFamily="18" charset="0"/>
                <a:cs typeface="Times New Roman"/>
              </a:rPr>
              <a:t> </a:t>
            </a:r>
            <a:r>
              <a:rPr lang="en-US" sz="2300">
                <a:solidFill>
                  <a:srgbClr val="000000"/>
                </a:solidFill>
                <a:latin typeface="Times New Roman"/>
                <a:ea typeface="Times New Roman" panose="02020603050405020304" pitchFamily="18" charset="0"/>
                <a:cs typeface="Times New Roman"/>
              </a:rPr>
              <a:t>the work can't be completed in the agreed-upon timeframe</a:t>
            </a:r>
            <a:r>
              <a:rPr lang="en-US" sz="2300">
                <a:solidFill>
                  <a:srgbClr val="000000"/>
                </a:solidFill>
                <a:effectLst/>
                <a:latin typeface="Times New Roman"/>
                <a:ea typeface="Times New Roman" panose="02020603050405020304" pitchFamily="18" charset="0"/>
                <a:cs typeface="Times New Roman"/>
              </a:rPr>
              <a:t>.</a:t>
            </a:r>
            <a:r>
              <a:rPr lang="en-US" sz="2300">
                <a:solidFill>
                  <a:srgbClr val="000000"/>
                </a:solidFill>
                <a:latin typeface="Times New Roman"/>
                <a:ea typeface="Times New Roman" panose="02020603050405020304" pitchFamily="18" charset="0"/>
                <a:cs typeface="Times New Roman"/>
              </a:rPr>
              <a:t>  </a:t>
            </a:r>
            <a:endParaRPr lang="en-US" sz="2300">
              <a:solidFill>
                <a:srgbClr val="000000"/>
              </a:solidFill>
              <a:effectLst/>
              <a:latin typeface="Times New Roman"/>
              <a:ea typeface="Times New Roman" panose="02020603050405020304" pitchFamily="18" charset="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300">
                <a:solidFill>
                  <a:srgbClr val="000000"/>
                </a:solidFill>
                <a:effectLst/>
                <a:latin typeface="Times New Roman"/>
                <a:ea typeface="Times New Roman" panose="02020603050405020304" pitchFamily="18" charset="0"/>
                <a:cs typeface="Times New Roman"/>
              </a:rPr>
              <a:t>Revised chart in Exhibit A to reflect a breakout of </a:t>
            </a:r>
            <a:r>
              <a:rPr lang="en-US" sz="2300">
                <a:solidFill>
                  <a:srgbClr val="000000"/>
                </a:solidFill>
                <a:latin typeface="Times New Roman"/>
                <a:ea typeface="Times New Roman" panose="02020603050405020304" pitchFamily="18" charset="0"/>
                <a:cs typeface="Times New Roman"/>
              </a:rPr>
              <a:t>costs</a:t>
            </a:r>
            <a:r>
              <a:rPr lang="en-US" sz="2300">
                <a:solidFill>
                  <a:srgbClr val="000000"/>
                </a:solidFill>
                <a:effectLst/>
                <a:latin typeface="Times New Roman"/>
                <a:ea typeface="Times New Roman" panose="02020603050405020304" pitchFamily="18" charset="0"/>
                <a:cs typeface="Times New Roman"/>
              </a:rPr>
              <a:t>.</a:t>
            </a:r>
          </a:p>
          <a:p>
            <a:pPr marL="800100" lvl="1" indent="-342900">
              <a:lnSpc>
                <a:spcPct val="115000"/>
              </a:lnSpc>
              <a:spcBef>
                <a:spcPts val="0"/>
              </a:spcBef>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3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1"/>
            <a:endParaRPr lang="en-US"/>
          </a:p>
        </p:txBody>
      </p:sp>
      <p:sp>
        <p:nvSpPr>
          <p:cNvPr id="4" name="Slide Number Placeholder 3">
            <a:extLst>
              <a:ext uri="{FF2B5EF4-FFF2-40B4-BE49-F238E27FC236}">
                <a16:creationId xmlns:a16="http://schemas.microsoft.com/office/drawing/2014/main" id="{FAA41672-89A2-DCE8-09F5-C64E21B7C5DF}"/>
              </a:ext>
            </a:extLst>
          </p:cNvPr>
          <p:cNvSpPr>
            <a:spLocks noGrp="1"/>
          </p:cNvSpPr>
          <p:nvPr>
            <p:ph type="sldNum" sz="quarter" idx="12"/>
          </p:nvPr>
        </p:nvSpPr>
        <p:spPr/>
        <p:txBody>
          <a:bodyPr/>
          <a:lstStyle/>
          <a:p>
            <a:fld id="{6BD2E9CB-2D77-5E49-92D1-E816ADA9A0D4}" type="slidenum">
              <a:rPr lang="en-US" smtClean="0"/>
              <a:t>7</a:t>
            </a:fld>
            <a:endParaRPr lang="en-US"/>
          </a:p>
        </p:txBody>
      </p:sp>
    </p:spTree>
    <p:extLst>
      <p:ext uri="{BB962C8B-B14F-4D97-AF65-F5344CB8AC3E}">
        <p14:creationId xmlns:p14="http://schemas.microsoft.com/office/powerpoint/2010/main" val="206617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Underwriting</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7" y="2370024"/>
            <a:ext cx="11544097" cy="4403951"/>
          </a:xfrm>
        </p:spPr>
        <p:txBody>
          <a:bodyPr vert="horz" lIns="91440" tIns="45720" rIns="91440" bIns="45720" rtlCol="0" anchor="t">
            <a:normAutofit/>
          </a:bodyPr>
          <a:lstStyle/>
          <a:p>
            <a:pPr>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HUD-92455-OHF Request for Endorsement of Credit Instrument &amp; Certificate of Lender, Borrower, &amp; General Contractor</a:t>
            </a:r>
            <a:r>
              <a:rPr lang="en-US" sz="2400">
                <a:solidFill>
                  <a:srgbClr val="000000"/>
                </a:solidFill>
                <a:effectLst/>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Document used to request endorsement of </a:t>
            </a:r>
            <a:r>
              <a:rPr lang="en-US" sz="2400">
                <a:latin typeface="Times New Roman"/>
                <a:ea typeface="Times New Roman" panose="02020603050405020304" pitchFamily="18" charset="0"/>
                <a:cs typeface="Times New Roman"/>
              </a:rPr>
              <a:t>Section 223(f) and Section 223(a)(7) projects.  The Lender and Borrower (and contractor, if applicable) must certify to certain requirements prior to initial/final endorsement.  </a:t>
            </a:r>
            <a:endParaRPr lang="en-US" sz="2400">
              <a:effectLst/>
              <a:latin typeface="Times New Roman"/>
              <a:ea typeface="Times New Roman" panose="02020603050405020304" pitchFamily="18" charset="0"/>
              <a:cs typeface="Times New Roman"/>
            </a:endParaRP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effectLst/>
                <a:latin typeface="Times New Roman"/>
                <a:ea typeface="Times New Roman" panose="02020603050405020304" pitchFamily="18" charset="0"/>
                <a:cs typeface="Times New Roman"/>
              </a:rPr>
              <a:t>Added Deferred Repairs and Deferred Limited Rehabilitation concepts to existing language, to differentiate Repairs (under 223(a)(7)) and Limited Rehabilitation (under 223(f)) that occur after initial/final endorsement</a:t>
            </a:r>
            <a:r>
              <a:rPr lang="en-US">
                <a:solidFill>
                  <a:srgbClr val="000000"/>
                </a:solidFill>
                <a:latin typeface="Times New Roman"/>
                <a:ea typeface="Times New Roman" panose="02020603050405020304" pitchFamily="18" charset="0"/>
                <a:cs typeface="Times New Roman"/>
              </a:rPr>
              <a:t>.  </a:t>
            </a:r>
            <a:endParaRPr lang="en-US">
              <a:solidFill>
                <a:srgbClr val="000000"/>
              </a:solidFill>
              <a:effectLst/>
              <a:latin typeface="Times New Roman"/>
              <a:ea typeface="Times New Roman" panose="02020603050405020304" pitchFamily="18" charset="0"/>
              <a:cs typeface="Times New Roman" panose="02020603050405020304" pitchFamily="18" charset="0"/>
            </a:endParaRPr>
          </a:p>
          <a:p>
            <a:pPr marL="457200" lvl="1" indent="0">
              <a:lnSpc>
                <a:spcPct val="115000"/>
              </a:lnSpc>
              <a:spcBef>
                <a:spcPts val="0"/>
              </a:spcBef>
              <a:buNone/>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ffectLst/>
              <a:latin typeface="Times New Roman" panose="02020603050405020304" pitchFamily="18" charset="0"/>
              <a:ea typeface="Times New Roman" panose="02020603050405020304" pitchFamily="18" charset="0"/>
              <a:cs typeface="Times New Roman"/>
            </a:endParaRPr>
          </a:p>
          <a:p>
            <a:pPr lvl="1">
              <a:lnSpc>
                <a:spcPct val="115000"/>
              </a:lnSpc>
              <a:spcBef>
                <a:spcPts val="0"/>
              </a:spcBef>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p>
            <a:pPr lvl="1"/>
            <a:endParaRPr lang="en-US"/>
          </a:p>
        </p:txBody>
      </p:sp>
      <p:sp>
        <p:nvSpPr>
          <p:cNvPr id="4" name="Slide Number Placeholder 3">
            <a:extLst>
              <a:ext uri="{FF2B5EF4-FFF2-40B4-BE49-F238E27FC236}">
                <a16:creationId xmlns:a16="http://schemas.microsoft.com/office/drawing/2014/main" id="{EFCFEB48-E0BA-50C0-D42D-A19EE67A2E8A}"/>
              </a:ext>
            </a:extLst>
          </p:cNvPr>
          <p:cNvSpPr>
            <a:spLocks noGrp="1"/>
          </p:cNvSpPr>
          <p:nvPr>
            <p:ph type="sldNum" sz="quarter" idx="12"/>
          </p:nvPr>
        </p:nvSpPr>
        <p:spPr/>
        <p:txBody>
          <a:bodyPr/>
          <a:lstStyle/>
          <a:p>
            <a:fld id="{6BD2E9CB-2D77-5E49-92D1-E816ADA9A0D4}" type="slidenum">
              <a:rPr lang="en-US" smtClean="0"/>
              <a:t>8</a:t>
            </a:fld>
            <a:endParaRPr lang="en-US"/>
          </a:p>
        </p:txBody>
      </p:sp>
    </p:spTree>
    <p:extLst>
      <p:ext uri="{BB962C8B-B14F-4D97-AF65-F5344CB8AC3E}">
        <p14:creationId xmlns:p14="http://schemas.microsoft.com/office/powerpoint/2010/main" val="29078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background pattern&#10;&#10;Description automatically generated">
            <a:extLst>
              <a:ext uri="{FF2B5EF4-FFF2-40B4-BE49-F238E27FC236}">
                <a16:creationId xmlns:a16="http://schemas.microsoft.com/office/drawing/2014/main" id="{8A538AAC-31F5-AF45-90FE-B98435443B1F}"/>
              </a:ext>
            </a:extLst>
          </p:cNvPr>
          <p:cNvPicPr>
            <a:picLocks noChangeAspect="1"/>
          </p:cNvPicPr>
          <p:nvPr/>
        </p:nvPicPr>
        <p:blipFill>
          <a:blip r:embed="rId3"/>
          <a:stretch>
            <a:fillRect/>
          </a:stretch>
        </p:blipFill>
        <p:spPr>
          <a:xfrm>
            <a:off x="0" y="0"/>
            <a:ext cx="12192000" cy="2286000"/>
          </a:xfrm>
          <a:prstGeom prst="rect">
            <a:avLst/>
          </a:prstGeom>
        </p:spPr>
      </p:pic>
      <p:sp>
        <p:nvSpPr>
          <p:cNvPr id="3" name="TextBox 2">
            <a:extLst>
              <a:ext uri="{FF2B5EF4-FFF2-40B4-BE49-F238E27FC236}">
                <a16:creationId xmlns:a16="http://schemas.microsoft.com/office/drawing/2014/main" id="{6F3B9D9C-1E71-4B96-A491-584B7AF1AE3A}"/>
              </a:ext>
            </a:extLst>
          </p:cNvPr>
          <p:cNvSpPr txBox="1"/>
          <p:nvPr/>
        </p:nvSpPr>
        <p:spPr>
          <a:xfrm>
            <a:off x="259976" y="2286000"/>
            <a:ext cx="11034557" cy="369332"/>
          </a:xfrm>
          <a:prstGeom prst="rect">
            <a:avLst/>
          </a:prstGeom>
          <a:noFill/>
        </p:spPr>
        <p:txBody>
          <a:bodyPr wrap="square" rtlCol="0">
            <a:spAutoFit/>
          </a:bodyPr>
          <a:lstStyle/>
          <a:p>
            <a:pPr algn="ctr"/>
            <a:r>
              <a:rPr lang="en-US"/>
              <a:t>    </a:t>
            </a:r>
            <a:endParaRPr lang="en-US" sz="2400"/>
          </a:p>
        </p:txBody>
      </p:sp>
      <p:sp>
        <p:nvSpPr>
          <p:cNvPr id="2" name="Title 1">
            <a:extLst>
              <a:ext uri="{FF2B5EF4-FFF2-40B4-BE49-F238E27FC236}">
                <a16:creationId xmlns:a16="http://schemas.microsoft.com/office/drawing/2014/main" id="{CF64CEAE-A3AB-87FC-AF98-A80E922436C9}"/>
              </a:ext>
            </a:extLst>
          </p:cNvPr>
          <p:cNvSpPr>
            <a:spLocks noGrp="1"/>
          </p:cNvSpPr>
          <p:nvPr>
            <p:ph type="title"/>
          </p:nvPr>
        </p:nvSpPr>
        <p:spPr/>
        <p:txBody>
          <a:bodyPr/>
          <a:lstStyle/>
          <a:p>
            <a:r>
              <a:rPr lang="en-US">
                <a:solidFill>
                  <a:schemeClr val="bg1"/>
                </a:solidFill>
              </a:rPr>
              <a:t>OHF Document Review – Underwriting </a:t>
            </a:r>
            <a:endParaRPr lang="en-US">
              <a:solidFill>
                <a:schemeClr val="bg1"/>
              </a:solidFill>
              <a:cs typeface="Calibri Light"/>
            </a:endParaRPr>
          </a:p>
        </p:txBody>
      </p:sp>
      <p:sp>
        <p:nvSpPr>
          <p:cNvPr id="5" name="Content Placeholder 4">
            <a:extLst>
              <a:ext uri="{FF2B5EF4-FFF2-40B4-BE49-F238E27FC236}">
                <a16:creationId xmlns:a16="http://schemas.microsoft.com/office/drawing/2014/main" id="{ADB8FC92-969C-DF73-99A4-92037DA04A30}"/>
              </a:ext>
            </a:extLst>
          </p:cNvPr>
          <p:cNvSpPr>
            <a:spLocks noGrp="1"/>
          </p:cNvSpPr>
          <p:nvPr>
            <p:ph idx="1"/>
          </p:nvPr>
        </p:nvSpPr>
        <p:spPr>
          <a:xfrm>
            <a:off x="153097" y="2370024"/>
            <a:ext cx="11544097" cy="4487976"/>
          </a:xfrm>
        </p:spPr>
        <p:txBody>
          <a:bodyPr vert="horz" lIns="91440" tIns="45720" rIns="91440" bIns="45720" rtlCol="0" anchor="t">
            <a:normAutofit/>
          </a:bodyPr>
          <a:lstStyle/>
          <a:p>
            <a:pPr indent="-342900">
              <a:lnSpc>
                <a:spcPct val="115000"/>
              </a:lnSpc>
              <a:spcBef>
                <a:spcPts val="0"/>
              </a:spcBef>
              <a:spcAft>
                <a:spcPts val="1000"/>
              </a:spcAft>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u="sng">
                <a:solidFill>
                  <a:srgbClr val="000000"/>
                </a:solidFill>
                <a:effectLst/>
                <a:latin typeface="Times New Roman"/>
                <a:ea typeface="Times New Roman" panose="02020603050405020304" pitchFamily="18" charset="0"/>
                <a:cs typeface="Times New Roman"/>
              </a:rPr>
              <a:t>HUD-92576-OHF Certificate for Need</a:t>
            </a:r>
            <a:r>
              <a:rPr lang="en-US" sz="2400" u="sng">
                <a:solidFill>
                  <a:srgbClr val="000000"/>
                </a:solidFill>
                <a:latin typeface="Times New Roman"/>
                <a:ea typeface="Times New Roman" panose="02020603050405020304" pitchFamily="18" charset="0"/>
                <a:cs typeface="Times New Roman"/>
              </a:rPr>
              <a:t> </a:t>
            </a:r>
            <a:r>
              <a:rPr lang="en-US" sz="2400" u="sng">
                <a:solidFill>
                  <a:srgbClr val="000000"/>
                </a:solidFill>
                <a:effectLst/>
                <a:latin typeface="Times New Roman"/>
                <a:ea typeface="Times New Roman" panose="02020603050405020304" pitchFamily="18" charset="0"/>
                <a:cs typeface="Times New Roman"/>
              </a:rPr>
              <a:t>and Assurance of Enforcement of State Standards</a:t>
            </a:r>
            <a:r>
              <a:rPr lang="en-US" sz="2400">
                <a:solidFill>
                  <a:srgbClr val="000000"/>
                </a:solidFill>
                <a:effectLst/>
                <a:latin typeface="Times New Roman"/>
                <a:ea typeface="Times New Roman" panose="02020603050405020304" pitchFamily="18" charset="0"/>
                <a:cs typeface="Times New Roman"/>
              </a:rPr>
              <a:t>. </a:t>
            </a:r>
            <a:r>
              <a:rPr lang="en-US" sz="2400">
                <a:effectLst/>
                <a:latin typeface="Times New Roman"/>
                <a:ea typeface="Times New Roman" panose="02020603050405020304" pitchFamily="18" charset="0"/>
                <a:cs typeface="Times New Roman"/>
              </a:rPr>
              <a:t>Document certifying that a hospital meets state requirements established for need, if applicable.  Signed by responsible state authority/</a:t>
            </a:r>
            <a:r>
              <a:rPr lang="en-US" sz="2400">
                <a:latin typeface="Times New Roman"/>
                <a:cs typeface="Times New Roman"/>
              </a:rPr>
              <a:t>agency.  Used in application process.</a:t>
            </a:r>
            <a:endParaRPr lang="en-US">
              <a:latin typeface="Times New Roman"/>
              <a:cs typeface="Times New Roman"/>
            </a:endParaRPr>
          </a:p>
          <a:p>
            <a:pPr lvl="1" indent="-342900">
              <a:lnSpc>
                <a:spcPct val="115000"/>
              </a:lnSpc>
              <a:spcBef>
                <a:spcPts val="0"/>
              </a:spcBef>
              <a:spcAft>
                <a:spcPts val="1000"/>
              </a:spcAft>
              <a:buFont typeface="Symbol" panose="05050102010706020507" pitchFamily="18" charset="2"/>
              <a:buChar char=""/>
              <a:tabLst>
                <a:tab pos="2286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atin typeface="Times New Roman"/>
                <a:cs typeface="Times New Roman"/>
              </a:rPr>
              <a:t>Renamed document.  Removed unneeded requests for information.</a:t>
            </a:r>
            <a:endParaRPr lang="en-US">
              <a:effectLst/>
              <a:latin typeface="Times New Roman"/>
              <a:ea typeface="Times New Roman" panose="02020603050405020304" pitchFamily="18" charset="0"/>
              <a:cs typeface="Times New Roman"/>
            </a:endParaRPr>
          </a:p>
          <a:p>
            <a:pPr marL="0" indent="0">
              <a:buNone/>
            </a:pPr>
            <a:endParaRPr lang="en-US"/>
          </a:p>
          <a:p>
            <a:pPr lvl="1"/>
            <a:endParaRPr lang="en-US"/>
          </a:p>
        </p:txBody>
      </p:sp>
      <p:sp>
        <p:nvSpPr>
          <p:cNvPr id="4" name="Slide Number Placeholder 3">
            <a:extLst>
              <a:ext uri="{FF2B5EF4-FFF2-40B4-BE49-F238E27FC236}">
                <a16:creationId xmlns:a16="http://schemas.microsoft.com/office/drawing/2014/main" id="{D5B2C288-14F5-08A2-DD41-398EAEE74DE9}"/>
              </a:ext>
            </a:extLst>
          </p:cNvPr>
          <p:cNvSpPr>
            <a:spLocks noGrp="1"/>
          </p:cNvSpPr>
          <p:nvPr>
            <p:ph type="sldNum" sz="quarter" idx="12"/>
          </p:nvPr>
        </p:nvSpPr>
        <p:spPr/>
        <p:txBody>
          <a:bodyPr/>
          <a:lstStyle/>
          <a:p>
            <a:fld id="{6BD2E9CB-2D77-5E49-92D1-E816ADA9A0D4}" type="slidenum">
              <a:rPr lang="en-US" smtClean="0"/>
              <a:t>9</a:t>
            </a:fld>
            <a:endParaRPr lang="en-US"/>
          </a:p>
        </p:txBody>
      </p:sp>
    </p:spTree>
    <p:extLst>
      <p:ext uri="{BB962C8B-B14F-4D97-AF65-F5344CB8AC3E}">
        <p14:creationId xmlns:p14="http://schemas.microsoft.com/office/powerpoint/2010/main" val="1667600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tion Brea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F9A40D528E5C42932D00CA95B0A58B" ma:contentTypeVersion="10" ma:contentTypeDescription="Create a new document." ma:contentTypeScope="" ma:versionID="3912d18c109f556a7af4c80a350bbcec">
  <xsd:schema xmlns:xsd="http://www.w3.org/2001/XMLSchema" xmlns:xs="http://www.w3.org/2001/XMLSchema" xmlns:p="http://schemas.microsoft.com/office/2006/metadata/properties" xmlns:ns2="677e9f2f-9b40-4889-854f-a77200d3d15f" xmlns:ns3="b1c638c8-25bb-41c3-a726-22a1c5d25f22" targetNamespace="http://schemas.microsoft.com/office/2006/metadata/properties" ma:root="true" ma:fieldsID="e3c924b6d3a02545f309015736489c9e" ns2:_="" ns3:_="">
    <xsd:import namespace="677e9f2f-9b40-4889-854f-a77200d3d15f"/>
    <xsd:import namespace="b1c638c8-25bb-41c3-a726-22a1c5d25f2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7e9f2f-9b40-4889-854f-a77200d3d1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1c638c8-25bb-41c3-a726-22a1c5d25f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1c638c8-25bb-41c3-a726-22a1c5d25f22">
      <UserInfo>
        <DisplayName>Killeen, Kathryn E</DisplayName>
        <AccountId>9</AccountId>
        <AccountType/>
      </UserInfo>
      <UserInfo>
        <DisplayName>Giaudrone, Paul A</DisplayName>
        <AccountId>19</AccountId>
        <AccountType/>
      </UserInfo>
      <UserInfo>
        <DisplayName>Senator, Robin L</DisplayName>
        <AccountId>22</AccountId>
        <AccountType/>
      </UserInfo>
      <UserInfo>
        <DisplayName>Mitchell, Ramona J</DisplayName>
        <AccountId>23</AccountId>
        <AccountType/>
      </UserInfo>
      <UserInfo>
        <DisplayName>Papsco, Geoffrey G</DisplayName>
        <AccountId>30</AccountId>
        <AccountType/>
      </UserInfo>
      <UserInfo>
        <DisplayName>Gil, Kelly H</DisplayName>
        <AccountId>32</AccountId>
        <AccountType/>
      </UserInfo>
      <UserInfo>
        <DisplayName>McCracken-Rania, Shelley M</DisplayName>
        <AccountId>18</AccountId>
        <AccountType/>
      </UserInfo>
    </SharedWithUsers>
  </documentManagement>
</p:properties>
</file>

<file path=customXml/itemProps1.xml><?xml version="1.0" encoding="utf-8"?>
<ds:datastoreItem xmlns:ds="http://schemas.openxmlformats.org/officeDocument/2006/customXml" ds:itemID="{3C91DE0F-87AD-4902-92BE-B88C9380A4F9}"/>
</file>

<file path=customXml/itemProps2.xml><?xml version="1.0" encoding="utf-8"?>
<ds:datastoreItem xmlns:ds="http://schemas.openxmlformats.org/officeDocument/2006/customXml" ds:itemID="{5747B98B-8AFA-4336-9E0C-15E859339C03}">
  <ds:schemaRefs>
    <ds:schemaRef ds:uri="http://schemas.microsoft.com/sharepoint/v3/contenttype/forms"/>
  </ds:schemaRefs>
</ds:datastoreItem>
</file>

<file path=customXml/itemProps3.xml><?xml version="1.0" encoding="utf-8"?>
<ds:datastoreItem xmlns:ds="http://schemas.openxmlformats.org/officeDocument/2006/customXml" ds:itemID="{CAF920FA-3F64-4791-9556-91F348D8C32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77e9f2f-9b40-4889-854f-a77200d3d15f"/>
    <ds:schemaRef ds:uri="http://purl.org/dc/elements/1.1/"/>
    <ds:schemaRef ds:uri="http://schemas.microsoft.com/office/2006/metadata/properties"/>
    <ds:schemaRef ds:uri="b1c638c8-25bb-41c3-a726-22a1c5d25f2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TotalTime>
  <Words>4611</Words>
  <Application>Microsoft Office PowerPoint</Application>
  <PresentationFormat>Widescreen</PresentationFormat>
  <Paragraphs>405</Paragraphs>
  <Slides>47</Slides>
  <Notes>47</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Office Theme</vt:lpstr>
      <vt:lpstr>Section Break</vt:lpstr>
      <vt:lpstr>242 Closing Docs Update</vt:lpstr>
      <vt:lpstr>OHF and OAE Document Review – Overview </vt:lpstr>
      <vt:lpstr>OHF and OAE Document Review – Overview </vt:lpstr>
      <vt:lpstr>OHF and OAE Document Review – Overview </vt:lpstr>
      <vt:lpstr>OHF Document Review – Underwriting</vt:lpstr>
      <vt:lpstr>OHF Document Review – Underwriting</vt:lpstr>
      <vt:lpstr>OHF Document Review – Underwriting</vt:lpstr>
      <vt:lpstr>OHF Document Review – Underwriting</vt:lpstr>
      <vt:lpstr>OHF Document Review – Underwriting </vt:lpstr>
      <vt:lpstr>OHF Document Review – Underwriting </vt:lpstr>
      <vt:lpstr>OHF Document Review – Underwriting</vt:lpstr>
      <vt:lpstr>OHF Document Review – OAE</vt:lpstr>
      <vt:lpstr>OAE Document Review</vt:lpstr>
      <vt:lpstr>OAE Document Review</vt:lpstr>
      <vt:lpstr>OAE Document Review</vt:lpstr>
      <vt:lpstr>OAE Document Review</vt:lpstr>
      <vt:lpstr>OAE Document Review </vt:lpstr>
      <vt:lpstr>OAE Document Review </vt:lpstr>
      <vt:lpstr>OAE Document Review </vt:lpstr>
      <vt:lpstr>OAE Document Review </vt:lpstr>
      <vt:lpstr>OAE Document Review </vt:lpstr>
      <vt:lpstr>OAE Document Review </vt:lpstr>
      <vt:lpstr>OAE Document Review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 </vt:lpstr>
      <vt:lpstr>OHF Document Review – Asset Management</vt:lpstr>
      <vt:lpstr>OHF Document Review – Asset Management</vt:lpstr>
      <vt:lpstr>OHF Document Review – Asset Management</vt:lpstr>
      <vt:lpstr>OHF Document Review – Asset Management</vt:lpstr>
      <vt:lpstr>OHF Document Review – Underwriting </vt:lpstr>
      <vt:lpstr>OHF Document Review – Interest Rate Reductions</vt:lpstr>
      <vt:lpstr>OHF Document Review – Interest Rate Reductions </vt:lpstr>
      <vt:lpstr>OHF and OAE Document Review -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Mise, Brandon D</dc:creator>
  <cp:lastModifiedBy>Mitchell, Ramona J</cp:lastModifiedBy>
  <cp:revision>4</cp:revision>
  <dcterms:created xsi:type="dcterms:W3CDTF">2020-10-27T11:46:45Z</dcterms:created>
  <dcterms:modified xsi:type="dcterms:W3CDTF">2024-06-12T16:35:28Z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0x01010085F9A40D528E5C42932D00CA95B0A58B</vt:lpwstr>
  </property>
</Properties>
</file>